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3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1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60"/>
  </p:notesMasterIdLst>
  <p:handoutMasterIdLst>
    <p:handoutMasterId r:id="rId61"/>
  </p:handoutMasterIdLst>
  <p:sldIdLst>
    <p:sldId id="307" r:id="rId2"/>
    <p:sldId id="313" r:id="rId3"/>
    <p:sldId id="268" r:id="rId4"/>
    <p:sldId id="315" r:id="rId5"/>
    <p:sldId id="321" r:id="rId6"/>
    <p:sldId id="269" r:id="rId7"/>
    <p:sldId id="327" r:id="rId8"/>
    <p:sldId id="298" r:id="rId9"/>
    <p:sldId id="316" r:id="rId10"/>
    <p:sldId id="299" r:id="rId11"/>
    <p:sldId id="270" r:id="rId12"/>
    <p:sldId id="328" r:id="rId13"/>
    <p:sldId id="271" r:id="rId14"/>
    <p:sldId id="272" r:id="rId15"/>
    <p:sldId id="300" r:id="rId16"/>
    <p:sldId id="317" r:id="rId17"/>
    <p:sldId id="273" r:id="rId18"/>
    <p:sldId id="329" r:id="rId19"/>
    <p:sldId id="274" r:id="rId20"/>
    <p:sldId id="322" r:id="rId21"/>
    <p:sldId id="275" r:id="rId22"/>
    <p:sldId id="301" r:id="rId23"/>
    <p:sldId id="302" r:id="rId24"/>
    <p:sldId id="318" r:id="rId25"/>
    <p:sldId id="276" r:id="rId26"/>
    <p:sldId id="277" r:id="rId27"/>
    <p:sldId id="278" r:id="rId28"/>
    <p:sldId id="279" r:id="rId29"/>
    <p:sldId id="330" r:id="rId30"/>
    <p:sldId id="309" r:id="rId31"/>
    <p:sldId id="319" r:id="rId32"/>
    <p:sldId id="323" r:id="rId33"/>
    <p:sldId id="280" r:id="rId34"/>
    <p:sldId id="331" r:id="rId35"/>
    <p:sldId id="310" r:id="rId36"/>
    <p:sldId id="303" r:id="rId37"/>
    <p:sldId id="281" r:id="rId38"/>
    <p:sldId id="282" r:id="rId39"/>
    <p:sldId id="314" r:id="rId40"/>
    <p:sldId id="311" r:id="rId41"/>
    <p:sldId id="283" r:id="rId42"/>
    <p:sldId id="304" r:id="rId43"/>
    <p:sldId id="320" r:id="rId44"/>
    <p:sldId id="332" r:id="rId45"/>
    <p:sldId id="333" r:id="rId46"/>
    <p:sldId id="324" r:id="rId47"/>
    <p:sldId id="284" r:id="rId48"/>
    <p:sldId id="285" r:id="rId49"/>
    <p:sldId id="325" r:id="rId50"/>
    <p:sldId id="305" r:id="rId51"/>
    <p:sldId id="334" r:id="rId52"/>
    <p:sldId id="306" r:id="rId53"/>
    <p:sldId id="326" r:id="rId54"/>
    <p:sldId id="286" r:id="rId55"/>
    <p:sldId id="287" r:id="rId56"/>
    <p:sldId id="288" r:id="rId57"/>
    <p:sldId id="297" r:id="rId58"/>
    <p:sldId id="308" r:id="rId59"/>
  </p:sldIdLst>
  <p:sldSz cx="13716000" cy="9144000"/>
  <p:notesSz cx="6997700" cy="9283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652463" indent="-1952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1304925" indent="-39052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958975" indent="-5873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2611438" indent="-78263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默认节" id="{E34E762E-8670-4F08-AE47-0C293FADA710}">
          <p14:sldIdLst>
            <p14:sldId id="307"/>
            <p14:sldId id="313"/>
          </p14:sldIdLst>
        </p14:section>
        <p14:section name="无标题节" id="{D51ACADA-F56A-48A6-BD1D-45E0773C58FF}">
          <p14:sldIdLst>
            <p14:sldId id="268"/>
            <p14:sldId id="315"/>
          </p14:sldIdLst>
        </p14:section>
        <p14:section name="无标题节" id="{4F5142C6-551A-4EBA-9472-E69204AF5885}">
          <p14:sldIdLst>
            <p14:sldId id="321"/>
            <p14:sldId id="269"/>
            <p14:sldId id="327"/>
            <p14:sldId id="298"/>
            <p14:sldId id="316"/>
            <p14:sldId id="299"/>
            <p14:sldId id="270"/>
            <p14:sldId id="328"/>
            <p14:sldId id="271"/>
            <p14:sldId id="272"/>
            <p14:sldId id="300"/>
            <p14:sldId id="317"/>
            <p14:sldId id="273"/>
            <p14:sldId id="329"/>
            <p14:sldId id="274"/>
          </p14:sldIdLst>
        </p14:section>
        <p14:section name="无标题节" id="{6F7D6C06-3BCA-4C1C-830F-B7F4E6C9704F}">
          <p14:sldIdLst>
            <p14:sldId id="322"/>
            <p14:sldId id="275"/>
            <p14:sldId id="301"/>
            <p14:sldId id="302"/>
            <p14:sldId id="318"/>
            <p14:sldId id="276"/>
            <p14:sldId id="277"/>
            <p14:sldId id="278"/>
            <p14:sldId id="279"/>
            <p14:sldId id="330"/>
            <p14:sldId id="309"/>
            <p14:sldId id="319"/>
          </p14:sldIdLst>
        </p14:section>
        <p14:section name="无标题节" id="{3AEC3114-3A0A-4277-BC84-9FA5C01259E0}">
          <p14:sldIdLst>
            <p14:sldId id="323"/>
            <p14:sldId id="280"/>
            <p14:sldId id="331"/>
            <p14:sldId id="310"/>
            <p14:sldId id="303"/>
            <p14:sldId id="281"/>
            <p14:sldId id="282"/>
            <p14:sldId id="314"/>
            <p14:sldId id="311"/>
            <p14:sldId id="283"/>
            <p14:sldId id="304"/>
            <p14:sldId id="320"/>
            <p14:sldId id="332"/>
            <p14:sldId id="333"/>
          </p14:sldIdLst>
        </p14:section>
        <p14:section name="无标题节" id="{16EDB403-77C6-4910-8E02-4C2C3531A171}">
          <p14:sldIdLst>
            <p14:sldId id="324"/>
            <p14:sldId id="284"/>
            <p14:sldId id="285"/>
          </p14:sldIdLst>
        </p14:section>
        <p14:section name="无标题节" id="{E85B9045-1C29-4F8E-933A-05C33B64EB97}">
          <p14:sldIdLst>
            <p14:sldId id="325"/>
            <p14:sldId id="305"/>
            <p14:sldId id="334"/>
            <p14:sldId id="306"/>
          </p14:sldIdLst>
        </p14:section>
        <p14:section name="无标题节" id="{D25A7761-532B-4BF3-94EF-09B551C1E853}">
          <p14:sldIdLst>
            <p14:sldId id="326"/>
            <p14:sldId id="286"/>
            <p14:sldId id="287"/>
            <p14:sldId id="288"/>
            <p14:sldId id="297"/>
            <p14:sldId id="308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1539">
          <p15:clr>
            <a:srgbClr val="A4A3A4"/>
          </p15:clr>
        </p15:guide>
        <p15:guide id="2" pos="195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4">
          <p15:clr>
            <a:srgbClr val="A4A3A4"/>
          </p15:clr>
        </p15:guide>
        <p15:guide id="2" pos="2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C6600"/>
    <a:srgbClr val="FF66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-366" y="-90"/>
      </p:cViewPr>
      <p:guideLst>
        <p:guide orient="horz" pos="1539"/>
        <p:guide pos="1956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-1589" y="-72"/>
      </p:cViewPr>
      <p:guideLst>
        <p:guide orient="horz" pos="2924"/>
        <p:guide pos="2204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7.xml"/><Relationship Id="rId1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6705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t" anchorCtr="0" compatLnSpc="1">
            <a:prstTxWarp prst="textNoShape">
              <a:avLst/>
            </a:prstTxWarp>
          </a:bodyPr>
          <a:lstStyle>
            <a:lvl1pPr defTabSz="881063">
              <a:defRPr sz="1200">
                <a:latin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03427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43350" y="0"/>
            <a:ext cx="306705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t" anchorCtr="0" compatLnSpc="1">
            <a:prstTxWarp prst="textNoShape">
              <a:avLst/>
            </a:prstTxWarp>
          </a:bodyPr>
          <a:lstStyle>
            <a:lvl1pPr algn="r" defTabSz="881063">
              <a:defRPr sz="1200">
                <a:latin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03428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53488"/>
            <a:ext cx="30670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b" anchorCtr="0" compatLnSpc="1">
            <a:prstTxWarp prst="textNoShape">
              <a:avLst/>
            </a:prstTxWarp>
          </a:bodyPr>
          <a:lstStyle>
            <a:lvl1pPr defTabSz="881063">
              <a:defRPr sz="1200">
                <a:latin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03429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43350" y="8853488"/>
            <a:ext cx="30670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b" anchorCtr="0" compatLnSpc="1">
            <a:prstTxWarp prst="textNoShape">
              <a:avLst/>
            </a:prstTxWarp>
          </a:bodyPr>
          <a:lstStyle>
            <a:lvl1pPr algn="r" defTabSz="881063">
              <a:defRPr sz="1200">
                <a:latin typeface="Helvetica" panose="020B0604020202020204" pitchFamily="34" charset="0"/>
              </a:defRPr>
            </a:lvl1pPr>
          </a:lstStyle>
          <a:p>
            <a:fld id="{CFEEA9B0-7F59-4945-BED3-B9B081576F9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26224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6.jpe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67163" y="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89000" y="696913"/>
            <a:ext cx="521970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768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68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68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7163" y="882015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panose="020B0604020202020204" pitchFamily="34" charset="0"/>
              </a:defRPr>
            </a:lvl1pPr>
          </a:lstStyle>
          <a:p>
            <a:fld id="{4C42D39A-E98B-4B35-9BC1-8E34B954E6E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292727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anose="020B0600070205080204" pitchFamily="34" charset="-128"/>
        <a:cs typeface="ＭＳ Ｐゴシック" charset="-128"/>
      </a:defRPr>
    </a:lvl1pPr>
    <a:lvl2pPr marL="652463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2pPr>
    <a:lvl3pPr marL="130492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3pPr>
    <a:lvl4pPr marL="195897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4pPr>
    <a:lvl5pPr marL="261143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5pPr>
    <a:lvl6pPr marL="326555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A58104D-3775-4137-BE5B-EFDD7E14D272}" type="slidenum">
              <a:rPr lang="en-US" sz="1300">
                <a:latin typeface="Helvetica" panose="020B0604020202020204" pitchFamily="34" charset="0"/>
              </a:rPr>
              <a:pPr/>
              <a:t>1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4705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C14206A-337C-4522-A641-67EA01B63AA6}" type="slidenum">
              <a:rPr lang="en-US" sz="1300">
                <a:latin typeface="Helvetica" panose="020B0604020202020204" pitchFamily="34" charset="0"/>
              </a:rPr>
              <a:pPr/>
              <a:t>12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69579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E5E8E3B-B3A6-4E61-A60B-20BB13BE55F8}" type="slidenum">
              <a:rPr lang="en-US" sz="1300">
                <a:latin typeface="Helvetica" panose="020B0604020202020204" pitchFamily="34" charset="0"/>
              </a:rPr>
              <a:pPr/>
              <a:t>13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863414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2A1B85-DBBB-4141-8065-58F6F97D4F98}" type="slidenum">
              <a:rPr lang="en-US" sz="1300">
                <a:latin typeface="Helvetica" panose="020B0604020202020204" pitchFamily="34" charset="0"/>
              </a:rPr>
              <a:pPr/>
              <a:t>14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89390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B3228FB-D530-44F4-8310-ECA17EF262EB}" type="slidenum">
              <a:rPr lang="en-US" sz="1300">
                <a:latin typeface="Helvetica" panose="020B0604020202020204" pitchFamily="34" charset="0"/>
              </a:rPr>
              <a:pPr/>
              <a:t>15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02647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57213A2-B0F1-426D-B42E-6FF7DE52AB8A}" type="slidenum">
              <a:rPr lang="en-US" sz="1300">
                <a:latin typeface="Helvetica" panose="020B0604020202020204" pitchFamily="34" charset="0"/>
              </a:rPr>
              <a:pPr/>
              <a:t>17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75576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57213A2-B0F1-426D-B42E-6FF7DE52AB8A}" type="slidenum">
              <a:rPr lang="en-US" sz="1300">
                <a:latin typeface="Helvetica" panose="020B0604020202020204" pitchFamily="34" charset="0"/>
              </a:rPr>
              <a:pPr/>
              <a:t>18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03457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B8C2258-3DF7-4C66-9F30-55586C18C98A}" type="slidenum">
              <a:rPr lang="en-US" sz="1300">
                <a:latin typeface="Helvetica" panose="020B0604020202020204" pitchFamily="34" charset="0"/>
              </a:rPr>
              <a:pPr/>
              <a:t>19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51254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EEFD48F-AA06-4089-ABAB-36AC9B994ACD}" type="slidenum">
              <a:rPr lang="en-US" sz="1300">
                <a:latin typeface="Helvetica" panose="020B0604020202020204" pitchFamily="34" charset="0"/>
              </a:rPr>
              <a:pPr/>
              <a:t>20</a:t>
            </a:fld>
            <a:endParaRPr lang="en-US" sz="1300"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465764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F39A9CF-4DC0-4864-B5B7-CB550AFE1D0D}" type="slidenum">
              <a:rPr lang="en-US" sz="1300">
                <a:latin typeface="Helvetica" panose="020B0604020202020204" pitchFamily="34" charset="0"/>
              </a:rPr>
              <a:pPr/>
              <a:t>21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288747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017AE9A-E6F8-4637-A9F0-4357A216087A}" type="slidenum">
              <a:rPr lang="en-US" sz="1300">
                <a:latin typeface="Helvetica" panose="020B0604020202020204" pitchFamily="34" charset="0"/>
              </a:rPr>
              <a:pPr/>
              <a:t>22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18294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AF7221D-DF1E-46E8-9EC1-6F1C9543C02F}" type="slidenum">
              <a:rPr lang="en-US" sz="1300">
                <a:latin typeface="Helvetica" panose="020B0604020202020204" pitchFamily="34" charset="0"/>
              </a:rPr>
              <a:pPr/>
              <a:t>2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602112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91F6C3E-5A01-4D48-B05B-C907149D368C}" type="slidenum">
              <a:rPr lang="en-US" sz="1300">
                <a:latin typeface="Helvetica" panose="020B0604020202020204" pitchFamily="34" charset="0"/>
              </a:rPr>
              <a:pPr/>
              <a:t>23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584573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2C0169F-9E49-4BE8-8DE1-821B694E06EE}" type="slidenum">
              <a:rPr lang="en-US" sz="1300">
                <a:latin typeface="Helvetica" panose="020B0604020202020204" pitchFamily="34" charset="0"/>
              </a:rPr>
              <a:pPr/>
              <a:t>25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440044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BAD4634-9EC1-4E56-B8C3-49ADD09F747D}" type="slidenum">
              <a:rPr lang="en-US" sz="1300">
                <a:latin typeface="Helvetica" panose="020B0604020202020204" pitchFamily="34" charset="0"/>
              </a:rPr>
              <a:pPr/>
              <a:t>26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503692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5D48F4C-A207-4CFE-827D-D0BCC023C77B}" type="slidenum">
              <a:rPr lang="en-US" sz="1300">
                <a:latin typeface="Helvetica" panose="020B0604020202020204" pitchFamily="34" charset="0"/>
              </a:rPr>
              <a:pPr/>
              <a:t>27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31514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C8A9855-9390-4536-9CE9-DEDA8A278041}" type="slidenum">
              <a:rPr lang="en-US" sz="1300">
                <a:latin typeface="Helvetica" panose="020B0604020202020204" pitchFamily="34" charset="0"/>
              </a:rPr>
              <a:pPr/>
              <a:t>28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47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698936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C8A9855-9390-4536-9CE9-DEDA8A278041}" type="slidenum">
              <a:rPr lang="en-US" sz="1300">
                <a:latin typeface="Helvetica" panose="020B0604020202020204" pitchFamily="34" charset="0"/>
              </a:rPr>
              <a:pPr/>
              <a:t>29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47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92557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87EF343-38D4-4A57-AD5C-4C3090C700A2}" type="slidenum">
              <a:rPr lang="en-US" sz="1300">
                <a:latin typeface="Helvetica" panose="020B0604020202020204" pitchFamily="34" charset="0"/>
              </a:rPr>
              <a:pPr/>
              <a:t>30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26188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AD4B4D0-CE8B-42EF-A37E-7825E53D9008}" type="slidenum">
              <a:rPr lang="en-US" sz="1300">
                <a:latin typeface="Helvetica" panose="020B0604020202020204" pitchFamily="34" charset="0"/>
              </a:rPr>
              <a:pPr/>
              <a:t>31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980866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EEFD48F-AA06-4089-ABAB-36AC9B994ACD}" type="slidenum">
              <a:rPr lang="en-US" sz="1300">
                <a:latin typeface="Helvetica" panose="020B0604020202020204" pitchFamily="34" charset="0"/>
              </a:rPr>
              <a:pPr/>
              <a:t>32</a:t>
            </a:fld>
            <a:endParaRPr lang="en-US" sz="1300"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074568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F0752A4-CB76-4DFB-BD00-BF5AFCF09AB1}" type="slidenum">
              <a:rPr lang="en-US" sz="1300">
                <a:latin typeface="Helvetica" panose="020B0604020202020204" pitchFamily="34" charset="0"/>
              </a:rPr>
              <a:pPr/>
              <a:t>33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19596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EEFD48F-AA06-4089-ABAB-36AC9B994ACD}" type="slidenum">
              <a:rPr lang="en-US" sz="1300">
                <a:latin typeface="Helvetica" panose="020B0604020202020204" pitchFamily="34" charset="0"/>
              </a:rPr>
              <a:pPr/>
              <a:t>3</a:t>
            </a:fld>
            <a:endParaRPr lang="en-US" sz="1300"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659811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F0752A4-CB76-4DFB-BD00-BF5AFCF09AB1}" type="slidenum">
              <a:rPr lang="en-US" sz="1300">
                <a:latin typeface="Helvetica" panose="020B0604020202020204" pitchFamily="34" charset="0"/>
              </a:rPr>
              <a:pPr/>
              <a:t>34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567807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1CCA643-CB8D-4FC1-8884-E4A6752E6176}" type="slidenum">
              <a:rPr lang="en-US" sz="1300">
                <a:latin typeface="Helvetica" panose="020B0604020202020204" pitchFamily="34" charset="0"/>
              </a:rPr>
              <a:pPr/>
              <a:t>35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049084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FE00CF7-ABBD-4860-A594-486D1B3515B5}" type="slidenum">
              <a:rPr lang="en-US" sz="1300">
                <a:latin typeface="Helvetica" panose="020B0604020202020204" pitchFamily="34" charset="0"/>
              </a:rPr>
              <a:pPr/>
              <a:t>36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08832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0C9BE2E-FDFD-48EF-B1C5-7F99244A7004}" type="slidenum">
              <a:rPr lang="en-US" sz="1300">
                <a:latin typeface="Helvetica" panose="020B0604020202020204" pitchFamily="34" charset="0"/>
              </a:rPr>
              <a:pPr/>
              <a:t>37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630067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9745E3C-79F4-4CCA-B88E-A6F988D4EF32}" type="slidenum">
              <a:rPr lang="en-US" sz="1300">
                <a:latin typeface="Helvetica" panose="020B0604020202020204" pitchFamily="34" charset="0"/>
              </a:rPr>
              <a:pPr/>
              <a:t>38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3801630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3B6E24D-64BB-4CDB-A595-E67C899034C3}" type="slidenum">
              <a:rPr lang="en-US" sz="1300">
                <a:latin typeface="Helvetica" panose="020B0604020202020204" pitchFamily="34" charset="0"/>
              </a:rPr>
              <a:pPr/>
              <a:t>39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841201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F89F967-E3AA-4711-9AED-CD2E8ABF875E}" type="slidenum">
              <a:rPr lang="en-US" sz="1300">
                <a:latin typeface="Helvetica" panose="020B0604020202020204" pitchFamily="34" charset="0"/>
              </a:rPr>
              <a:pPr/>
              <a:t>40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914546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8FC0BAF-C55D-47E4-A207-6EFACF869DCC}" type="slidenum">
              <a:rPr lang="en-US" sz="1300">
                <a:latin typeface="Helvetica" panose="020B0604020202020204" pitchFamily="34" charset="0"/>
              </a:rPr>
              <a:pPr/>
              <a:t>41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0822960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D83C370-4FCB-48F9-9BFC-3E27142DC40E}" type="slidenum">
              <a:rPr lang="en-US" sz="1300">
                <a:latin typeface="Helvetica" panose="020B0604020202020204" pitchFamily="34" charset="0"/>
              </a:rPr>
              <a:pPr/>
              <a:t>42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716062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3EAD8E9-BDB9-4E9F-AF9C-6E22F9894F9C}" type="slidenum">
              <a:rPr lang="en-US" sz="1300">
                <a:latin typeface="Helvetica" panose="020B0604020202020204" pitchFamily="34" charset="0"/>
              </a:rPr>
              <a:pPr/>
              <a:t>43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77410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EEFD48F-AA06-4089-ABAB-36AC9B994ACD}" type="slidenum">
              <a:rPr lang="en-US" sz="1300">
                <a:latin typeface="Helvetica" panose="020B0604020202020204" pitchFamily="34" charset="0"/>
              </a:rPr>
              <a:pPr/>
              <a:t>5</a:t>
            </a:fld>
            <a:endParaRPr lang="en-US" sz="1300"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9123173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3EAD8E9-BDB9-4E9F-AF9C-6E22F9894F9C}" type="slidenum">
              <a:rPr lang="en-US" sz="1300">
                <a:latin typeface="Helvetica" panose="020B0604020202020204" pitchFamily="34" charset="0"/>
              </a:rPr>
              <a:pPr/>
              <a:t>44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7810661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3EAD8E9-BDB9-4E9F-AF9C-6E22F9894F9C}" type="slidenum">
              <a:rPr lang="en-US" sz="1300">
                <a:latin typeface="Helvetica" panose="020B0604020202020204" pitchFamily="34" charset="0"/>
              </a:rPr>
              <a:pPr/>
              <a:t>45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9692373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EEFD48F-AA06-4089-ABAB-36AC9B994ACD}" type="slidenum">
              <a:rPr lang="en-US" sz="1300">
                <a:latin typeface="Helvetica" panose="020B0604020202020204" pitchFamily="34" charset="0"/>
              </a:rPr>
              <a:pPr/>
              <a:t>46</a:t>
            </a:fld>
            <a:endParaRPr lang="en-US" sz="1300"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7312164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CE1A055-3BFF-4369-A7FB-E33D439D6D6D}" type="slidenum">
              <a:rPr lang="en-US" sz="1300">
                <a:latin typeface="Helvetica" panose="020B0604020202020204" pitchFamily="34" charset="0"/>
              </a:rPr>
              <a:pPr/>
              <a:t>47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9203425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18420C8-AECC-49C9-B063-134E12296ACA}" type="slidenum">
              <a:rPr lang="en-US" sz="1300">
                <a:latin typeface="Helvetica" panose="020B0604020202020204" pitchFamily="34" charset="0"/>
              </a:rPr>
              <a:pPr/>
              <a:t>48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9395630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EEFD48F-AA06-4089-ABAB-36AC9B994ACD}" type="slidenum">
              <a:rPr lang="en-US" sz="1300">
                <a:latin typeface="Helvetica" panose="020B0604020202020204" pitchFamily="34" charset="0"/>
              </a:rPr>
              <a:pPr/>
              <a:t>49</a:t>
            </a:fld>
            <a:endParaRPr lang="en-US" sz="1300"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8057580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6373522-112C-4291-9161-CD7C9D7F82D6}" type="slidenum">
              <a:rPr lang="en-US" sz="1300">
                <a:latin typeface="Helvetica" panose="020B0604020202020204" pitchFamily="34" charset="0"/>
              </a:rPr>
              <a:pPr/>
              <a:t>50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5410532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6373522-112C-4291-9161-CD7C9D7F82D6}" type="slidenum">
              <a:rPr lang="en-US" sz="1300">
                <a:latin typeface="Helvetica" panose="020B0604020202020204" pitchFamily="34" charset="0"/>
              </a:rPr>
              <a:pPr/>
              <a:t>51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4356811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8AA743A-317D-4E6A-80E3-6D2373FC6794}" type="slidenum">
              <a:rPr lang="en-US" sz="1300">
                <a:latin typeface="Helvetica" panose="020B0604020202020204" pitchFamily="34" charset="0"/>
              </a:rPr>
              <a:pPr/>
              <a:t>52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8549325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EEFD48F-AA06-4089-ABAB-36AC9B994ACD}" type="slidenum">
              <a:rPr lang="en-US" sz="1300">
                <a:latin typeface="Helvetica" panose="020B0604020202020204" pitchFamily="34" charset="0"/>
              </a:rPr>
              <a:pPr/>
              <a:t>53</a:t>
            </a:fld>
            <a:endParaRPr lang="en-US" sz="1300"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6567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67C9047-56FE-4943-B9BC-8909AC7E89A9}" type="slidenum">
              <a:rPr lang="en-US" sz="1300">
                <a:latin typeface="Helvetica" panose="020B0604020202020204" pitchFamily="34" charset="0"/>
              </a:rPr>
              <a:pPr/>
              <a:t>6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2238467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F73EDFF-0769-434A-B467-68ABCBBE23C1}" type="slidenum">
              <a:rPr lang="en-US" sz="1300">
                <a:latin typeface="Helvetica" panose="020B0604020202020204" pitchFamily="34" charset="0"/>
              </a:rPr>
              <a:pPr/>
              <a:t>54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1857831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8314EBD-FE2F-496E-A11C-F3939E6B2B68}" type="slidenum">
              <a:rPr lang="en-US" sz="1300">
                <a:latin typeface="Helvetica" panose="020B0604020202020204" pitchFamily="34" charset="0"/>
              </a:rPr>
              <a:pPr/>
              <a:t>55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83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4469932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F0D5692-72EA-4AD7-A4AF-197ABA09D16D}" type="slidenum">
              <a:rPr lang="en-US" sz="1300">
                <a:latin typeface="Helvetica" panose="020B0604020202020204" pitchFamily="34" charset="0"/>
              </a:rPr>
              <a:pPr/>
              <a:t>56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670534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86B6E91-136E-4765-A772-71D1968B2E89}" type="slidenum">
              <a:rPr lang="en-US" sz="1300">
                <a:latin typeface="Helvetica" panose="020B0604020202020204" pitchFamily="34" charset="0"/>
              </a:rPr>
              <a:pPr/>
              <a:t>57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88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652645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815B62F-B44E-4A3A-8F2D-038E2A680925}" type="slidenum">
              <a:rPr lang="en-US" sz="1300">
                <a:latin typeface="Helvetica" panose="020B0604020202020204" pitchFamily="34" charset="0"/>
              </a:rPr>
              <a:pPr/>
              <a:t>58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90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44657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67C9047-56FE-4943-B9BC-8909AC7E89A9}" type="slidenum">
              <a:rPr lang="en-US" sz="1300">
                <a:latin typeface="Helvetica" panose="020B0604020202020204" pitchFamily="34" charset="0"/>
              </a:rPr>
              <a:pPr/>
              <a:t>7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25929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13ED768-54FD-4FDD-B22B-BC4C4CB3CA0D}" type="slidenum">
              <a:rPr lang="en-US" sz="1300">
                <a:latin typeface="Helvetica" panose="020B0604020202020204" pitchFamily="34" charset="0"/>
              </a:rPr>
              <a:pPr/>
              <a:t>8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183934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5187A8D-0660-4682-B1C8-CFCD84478D96}" type="slidenum">
              <a:rPr lang="en-US" sz="1300">
                <a:latin typeface="Helvetica" panose="020B0604020202020204" pitchFamily="34" charset="0"/>
              </a:rPr>
              <a:pPr/>
              <a:t>10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633262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C14206A-337C-4522-A641-67EA01B63AA6}" type="slidenum">
              <a:rPr lang="en-US" sz="1300">
                <a:latin typeface="Helvetica" panose="020B0604020202020204" pitchFamily="34" charset="0"/>
              </a:rPr>
              <a:pPr/>
              <a:t>11</a:t>
            </a:fld>
            <a:endParaRPr lang="en-US" sz="1300">
              <a:latin typeface="Helvetica" panose="020B0604020202020204" pitchFamily="34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4560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98450" y="3948113"/>
            <a:ext cx="12915900" cy="268287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sz="1800"/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sz="180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sz="1800"/>
            </a:p>
          </p:txBody>
        </p:sp>
      </p:grp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9734550" y="8783638"/>
            <a:ext cx="40703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400" b="1">
                <a:solidFill>
                  <a:srgbClr val="336699"/>
                </a:solidFill>
                <a:latin typeface="Helvetica" panose="020B0604020202020204" pitchFamily="34" charset="0"/>
              </a:rPr>
              <a:t>Silberschatz, Galvin and Gagne ©2013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41275" y="8818563"/>
            <a:ext cx="37274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400" b="1">
                <a:solidFill>
                  <a:srgbClr val="336699"/>
                </a:solidFill>
                <a:latin typeface="Helvetica" panose="020B0604020202020204" pitchFamily="34" charset="0"/>
              </a:rPr>
              <a:t>Operating System Concepts – 9</a:t>
            </a:r>
            <a:r>
              <a:rPr lang="en-US" sz="1400" b="1" baseline="30000">
                <a:solidFill>
                  <a:srgbClr val="336699"/>
                </a:solidFill>
                <a:latin typeface="Helvetica" panose="020B0604020202020204" pitchFamily="34" charset="0"/>
              </a:rPr>
              <a:t>th</a:t>
            </a:r>
            <a:r>
              <a:rPr lang="en-US" sz="1400" b="1">
                <a:solidFill>
                  <a:srgbClr val="33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9" name="Picture 9" descr="dino_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041900" y="5543550"/>
            <a:ext cx="3092450" cy="2125663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4837113" y="5367338"/>
            <a:ext cx="3505200" cy="2468562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130622" tIns="65311" rIns="130622" bIns="65311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en-US" sz="1800"/>
          </a:p>
        </p:txBody>
      </p:sp>
      <p:sp>
        <p:nvSpPr>
          <p:cNvPr id="12390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333"/>
          </a:xfrm>
        </p:spPr>
        <p:txBody>
          <a:bodyPr/>
          <a:lstStyle>
            <a:lvl1pPr>
              <a:defRPr sz="61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xmlns="" val="212650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5760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37007" y="370417"/>
            <a:ext cx="3217068" cy="7315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70417"/>
            <a:ext cx="9422607" cy="7315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24726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95917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470" y="5875867"/>
            <a:ext cx="11658600" cy="181610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470" y="3875618"/>
            <a:ext cx="11658600" cy="2000249"/>
          </a:xfrm>
        </p:spPr>
        <p:txBody>
          <a:bodyPr anchor="b"/>
          <a:lstStyle>
            <a:lvl1pPr marL="0" indent="0">
              <a:buNone/>
              <a:defRPr sz="2900"/>
            </a:lvl1pPr>
            <a:lvl2pPr marL="653110" indent="0">
              <a:buNone/>
              <a:defRPr sz="2600"/>
            </a:lvl2pPr>
            <a:lvl3pPr marL="1306220" indent="0">
              <a:buNone/>
              <a:defRPr sz="2300"/>
            </a:lvl3pPr>
            <a:lvl4pPr marL="1959331" indent="0">
              <a:buNone/>
              <a:defRPr sz="2000"/>
            </a:lvl4pPr>
            <a:lvl5pPr marL="2612441" indent="0">
              <a:buNone/>
              <a:defRPr sz="2000"/>
            </a:lvl5pPr>
            <a:lvl6pPr marL="3265551" indent="0">
              <a:buNone/>
              <a:defRPr sz="2000"/>
            </a:lvl6pPr>
            <a:lvl7pPr marL="3918661" indent="0">
              <a:buNone/>
              <a:defRPr sz="2000"/>
            </a:lvl7pPr>
            <a:lvl8pPr marL="4571771" indent="0">
              <a:buNone/>
              <a:defRPr sz="2000"/>
            </a:lvl8pPr>
            <a:lvl9pPr marL="5224882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414728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96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61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64936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6184"/>
            <a:ext cx="123444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6817"/>
            <a:ext cx="6060282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99833"/>
            <a:ext cx="6060282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38" y="2046817"/>
            <a:ext cx="6062663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538" y="2899833"/>
            <a:ext cx="6062663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57566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85467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25648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64067"/>
            <a:ext cx="4512470" cy="1549400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575" y="364067"/>
            <a:ext cx="7667625" cy="7804151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1913467"/>
            <a:ext cx="4512470" cy="6254751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17267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8432" y="6400800"/>
            <a:ext cx="8229600" cy="755651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8432" y="817033"/>
            <a:ext cx="8229600" cy="548640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2" y="7156451"/>
            <a:ext cx="8229600" cy="1073149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686983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28625" y="0"/>
            <a:ext cx="1793875" cy="1211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69888"/>
            <a:ext cx="1234440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30622" tIns="65311" rIns="130622" bIns="6531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09675" y="1644650"/>
            <a:ext cx="12344400" cy="604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0"/>
            <a:ext cx="342900" cy="3048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sz="3400">
              <a:latin typeface="Times New Roman" panose="02020603050405020304" pitchFamily="18" charset="0"/>
            </a:endParaRPr>
          </a:p>
        </p:txBody>
      </p:sp>
      <p:sp>
        <p:nvSpPr>
          <p:cNvPr id="1030" name="Line 6"/>
          <p:cNvSpPr>
            <a:spLocks noChangeShapeType="1"/>
          </p:cNvSpPr>
          <p:nvPr/>
        </p:nvSpPr>
        <p:spPr bwMode="auto">
          <a:xfrm>
            <a:off x="685800" y="1147763"/>
            <a:ext cx="121158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130622" tIns="65311" rIns="130622" bIns="65311"/>
          <a:lstStyle/>
          <a:p>
            <a:endParaRPr lang="en-US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3048000"/>
            <a:ext cx="342900" cy="3048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sz="3400">
              <a:latin typeface="Times New Roman" panose="02020603050405020304" pitchFamily="18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6096000"/>
            <a:ext cx="342900" cy="3048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22" tIns="65311" rIns="130622" bIns="65311" anchor="ctr"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sz="3400">
              <a:latin typeface="Times New Roman" panose="02020603050405020304" pitchFamily="18" charset="0"/>
            </a:endParaRPr>
          </a:p>
        </p:txBody>
      </p:sp>
      <p:sp>
        <p:nvSpPr>
          <p:cNvPr id="122889" name="Text Box 9"/>
          <p:cNvSpPr txBox="1">
            <a:spLocks noChangeArrowheads="1"/>
          </p:cNvSpPr>
          <p:nvPr/>
        </p:nvSpPr>
        <p:spPr bwMode="auto">
          <a:xfrm>
            <a:off x="6354763" y="8818563"/>
            <a:ext cx="7302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400" b="1">
                <a:solidFill>
                  <a:srgbClr val="006699"/>
                </a:solidFill>
                <a:latin typeface="Helvetica" panose="020B0604020202020204" pitchFamily="34" charset="0"/>
              </a:rPr>
              <a:t>13.</a:t>
            </a:r>
            <a:fld id="{07E08EC6-C284-4717-B2CC-1E0EE1B8CF1A}" type="slidenum">
              <a:rPr lang="en-US" sz="1400" b="1">
                <a:solidFill>
                  <a:srgbClr val="006699"/>
                </a:solidFill>
                <a:latin typeface="Helvetica" panose="020B0604020202020204" pitchFamily="34" charset="0"/>
              </a:rPr>
              <a:pPr algn="ctr">
                <a:spcBef>
                  <a:spcPct val="50000"/>
                </a:spcBef>
              </a:pPr>
              <a:t>‹#›</a:t>
            </a:fld>
            <a:endParaRPr lang="en-US" sz="1400" b="1">
              <a:solidFill>
                <a:srgbClr val="006699"/>
              </a:solidFill>
              <a:latin typeface="Helvetica" panose="020B0604020202020204" pitchFamily="34" charset="0"/>
            </a:endParaRPr>
          </a:p>
        </p:txBody>
      </p:sp>
      <p:sp>
        <p:nvSpPr>
          <p:cNvPr id="122890" name="Text Box 10"/>
          <p:cNvSpPr txBox="1">
            <a:spLocks noChangeArrowheads="1"/>
          </p:cNvSpPr>
          <p:nvPr/>
        </p:nvSpPr>
        <p:spPr bwMode="auto">
          <a:xfrm>
            <a:off x="9734550" y="8783638"/>
            <a:ext cx="40703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400" b="1">
                <a:solidFill>
                  <a:srgbClr val="006699"/>
                </a:solidFill>
                <a:latin typeface="Helvetica" panose="020B0604020202020204" pitchFamily="34" charset="0"/>
              </a:rPr>
              <a:t>Silberschatz, Galvin and Gagne ©2013</a:t>
            </a:r>
          </a:p>
        </p:txBody>
      </p:sp>
      <p:sp>
        <p:nvSpPr>
          <p:cNvPr id="122891" name="Text Box 11"/>
          <p:cNvSpPr txBox="1">
            <a:spLocks noChangeArrowheads="1"/>
          </p:cNvSpPr>
          <p:nvPr/>
        </p:nvSpPr>
        <p:spPr bwMode="auto">
          <a:xfrm>
            <a:off x="279400" y="8828088"/>
            <a:ext cx="3727450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400" b="1">
                <a:solidFill>
                  <a:srgbClr val="006699"/>
                </a:solidFill>
                <a:latin typeface="Helvetica" panose="020B0604020202020204" pitchFamily="34" charset="0"/>
              </a:rPr>
              <a:t>Operating System Concepts – 9</a:t>
            </a:r>
            <a:r>
              <a:rPr lang="en-US" sz="1400" b="1" baseline="30000">
                <a:solidFill>
                  <a:srgbClr val="006699"/>
                </a:solidFill>
                <a:latin typeface="Helvetica" panose="020B0604020202020204" pitchFamily="34" charset="0"/>
              </a:rPr>
              <a:t>th</a:t>
            </a:r>
            <a:r>
              <a:rPr lang="en-US" sz="1400" b="1">
                <a:solidFill>
                  <a:srgbClr val="00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1036" name="Picture 12" descr="dino_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661775" y="7799388"/>
            <a:ext cx="1925638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5pPr>
      <a:lvl6pPr marL="65311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6pPr>
      <a:lvl7pPr marL="130622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7pPr>
      <a:lvl8pPr marL="195933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8pPr>
      <a:lvl9pPr marL="261244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9pPr>
    </p:titleStyle>
    <p:bodyStyle>
      <a:lvl1pPr marL="488950" indent="-48895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90000"/>
        <a:buFont typeface="Monotype Sorts" pitchFamily="-84" charset="2"/>
        <a:buChar char="n"/>
        <a:defRPr kumimoji="1" sz="3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1060450" indent="-407988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80000"/>
        <a:buFont typeface="Monotype Sorts" pitchFamily="-84" charset="2"/>
        <a:buChar char="l"/>
        <a:defRPr kumimoji="1" sz="32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550988" indent="-325438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 sz="32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2039938" indent="-325438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 sz="32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530475" indent="-325438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 sz="32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318391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383702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449013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514324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863"/>
          </a:xfrm>
        </p:spPr>
        <p:txBody>
          <a:bodyPr/>
          <a:lstStyle/>
          <a:p>
            <a:pPr eaLnBrk="1" hangingPunct="1"/>
            <a:r>
              <a:rPr lang="en-US" dirty="0" smtClean="0"/>
              <a:t>Chapter 13:  I/O Systems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xfrm>
            <a:off x="1328738" y="369888"/>
            <a:ext cx="11701462" cy="768350"/>
          </a:xfrm>
        </p:spPr>
        <p:txBody>
          <a:bodyPr/>
          <a:lstStyle/>
          <a:p>
            <a:pPr eaLnBrk="1" hangingPunct="1"/>
            <a:r>
              <a:rPr lang="en-US" sz="4000" smtClean="0"/>
              <a:t>Device I/O Port Locations on PCs (partial)</a:t>
            </a:r>
            <a:endParaRPr lang="en-US" sz="3400" smtClean="0"/>
          </a:p>
        </p:txBody>
      </p:sp>
      <p:pic>
        <p:nvPicPr>
          <p:cNvPr id="1741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930400"/>
            <a:ext cx="10296525" cy="577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Polling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2344400" cy="4718050"/>
          </a:xfrm>
        </p:spPr>
        <p:txBody>
          <a:bodyPr/>
          <a:lstStyle/>
          <a:p>
            <a:r>
              <a:rPr lang="en-US" dirty="0" smtClean="0"/>
              <a:t>For each byte of I/O</a:t>
            </a:r>
          </a:p>
          <a:p>
            <a:pPr marL="1141413" lvl="1" indent="-488950">
              <a:buFont typeface="Arial" panose="020B0604020202020204" pitchFamily="34" charset="0"/>
              <a:buAutoNum type="arabicPeriod"/>
            </a:pPr>
            <a:r>
              <a:rPr lang="en-US" dirty="0" smtClean="0"/>
              <a:t>Read busy bit from status register until 0</a:t>
            </a:r>
          </a:p>
          <a:p>
            <a:pPr marL="1141413" lvl="1" indent="-488950">
              <a:buFont typeface="Arial" panose="020B0604020202020204" pitchFamily="34" charset="0"/>
              <a:buAutoNum type="arabicPeriod"/>
            </a:pPr>
            <a:r>
              <a:rPr lang="en-US" dirty="0" smtClean="0"/>
              <a:t>Host sets read or write bit and if write copies data into data-out register</a:t>
            </a:r>
          </a:p>
          <a:p>
            <a:pPr marL="1141413" lvl="1" indent="-488950">
              <a:buFont typeface="Arial" panose="020B0604020202020204" pitchFamily="34" charset="0"/>
              <a:buAutoNum type="arabicPeriod"/>
            </a:pPr>
            <a:r>
              <a:rPr lang="en-US" dirty="0" smtClean="0"/>
              <a:t>Host sets command-ready bit</a:t>
            </a:r>
          </a:p>
          <a:p>
            <a:pPr marL="1141413" lvl="1" indent="-488950">
              <a:buFont typeface="Arial" panose="020B0604020202020204" pitchFamily="34" charset="0"/>
              <a:buAutoNum type="arabicPeriod"/>
            </a:pPr>
            <a:r>
              <a:rPr lang="en-US" dirty="0" smtClean="0"/>
              <a:t>Controller sets busy bit, executes transfer</a:t>
            </a:r>
          </a:p>
          <a:p>
            <a:pPr marL="1141413" lvl="1" indent="-488950">
              <a:buFont typeface="Arial" panose="020B0604020202020204" pitchFamily="34" charset="0"/>
              <a:buAutoNum type="arabicPeriod"/>
            </a:pPr>
            <a:r>
              <a:rPr lang="en-US" dirty="0" smtClean="0"/>
              <a:t>Controller clears busy bit, error bit, command-ready bit when transfer done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Polling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2344400" cy="4718050"/>
          </a:xfrm>
        </p:spPr>
        <p:txBody>
          <a:bodyPr/>
          <a:lstStyle/>
          <a:p>
            <a:r>
              <a:rPr lang="en-US" dirty="0" smtClean="0"/>
              <a:t>Step 1 is </a:t>
            </a:r>
            <a:r>
              <a:rPr lang="en-US" b="1" dirty="0" smtClean="0">
                <a:solidFill>
                  <a:srgbClr val="3366FF"/>
                </a:solidFill>
              </a:rPr>
              <a:t>busy-wait</a:t>
            </a:r>
            <a:r>
              <a:rPr lang="en-US" b="1" dirty="0" smtClean="0"/>
              <a:t> </a:t>
            </a:r>
            <a:r>
              <a:rPr lang="en-US" dirty="0" smtClean="0"/>
              <a:t>cycle to wait for I/O from device</a:t>
            </a:r>
          </a:p>
          <a:p>
            <a:pPr marL="1141413" lvl="1" indent="-488950"/>
            <a:r>
              <a:rPr lang="en-US" dirty="0" smtClean="0"/>
              <a:t>Reasonable if device is fast</a:t>
            </a:r>
          </a:p>
          <a:p>
            <a:pPr marL="1141413" lvl="1" indent="-488950"/>
            <a:r>
              <a:rPr lang="en-US" dirty="0" smtClean="0"/>
              <a:t>But inefficient if device slow</a:t>
            </a:r>
          </a:p>
          <a:p>
            <a:pPr marL="1141413" lvl="1" indent="-488950"/>
            <a:r>
              <a:rPr lang="en-US" dirty="0" smtClean="0"/>
              <a:t>CPU switches to other tasks?</a:t>
            </a:r>
          </a:p>
          <a:p>
            <a:pPr lvl="2"/>
            <a:r>
              <a:rPr lang="en-US" dirty="0" smtClean="0"/>
              <a:t>But if miss a cycle data overwritten / lost</a:t>
            </a:r>
          </a:p>
        </p:txBody>
      </p:sp>
    </p:spTree>
    <p:extLst>
      <p:ext uri="{BB962C8B-B14F-4D97-AF65-F5344CB8AC3E}">
        <p14:creationId xmlns:p14="http://schemas.microsoft.com/office/powerpoint/2010/main" xmlns="" val="2415799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Interrupts</a:t>
            </a:r>
          </a:p>
        </p:txBody>
      </p:sp>
      <p:sp>
        <p:nvSpPr>
          <p:cNvPr id="215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8615" y="1141730"/>
            <a:ext cx="13578840" cy="6040438"/>
          </a:xfrm>
        </p:spPr>
        <p:txBody>
          <a:bodyPr/>
          <a:lstStyle/>
          <a:p>
            <a:r>
              <a:rPr lang="en-US" dirty="0" smtClean="0"/>
              <a:t>Polling can happen in 3 instruction cycles</a:t>
            </a:r>
          </a:p>
          <a:p>
            <a:pPr lvl="1"/>
            <a:r>
              <a:rPr lang="en-US" dirty="0" smtClean="0"/>
              <a:t>Read status, logical-and to extract status bit, branch if not zero</a:t>
            </a:r>
          </a:p>
          <a:p>
            <a:pPr lvl="1"/>
            <a:r>
              <a:rPr lang="en-US" dirty="0" smtClean="0"/>
              <a:t>How to be more efficient if non-zero infrequently?</a:t>
            </a:r>
          </a:p>
          <a:p>
            <a:r>
              <a:rPr lang="en-US" dirty="0" smtClean="0"/>
              <a:t>CPU </a:t>
            </a:r>
            <a:r>
              <a:rPr lang="en-US" b="1" dirty="0" smtClean="0">
                <a:solidFill>
                  <a:srgbClr val="3366FF"/>
                </a:solidFill>
              </a:rPr>
              <a:t>Interrupt-request line</a:t>
            </a:r>
            <a:r>
              <a:rPr lang="en-US" dirty="0" smtClean="0"/>
              <a:t> triggered by I/O device</a:t>
            </a:r>
          </a:p>
          <a:p>
            <a:pPr lvl="1"/>
            <a:r>
              <a:rPr lang="en-US" dirty="0" smtClean="0"/>
              <a:t>Checked by processor after each instruction</a:t>
            </a:r>
          </a:p>
          <a:p>
            <a:r>
              <a:rPr lang="en-US" b="1" dirty="0" smtClean="0">
                <a:solidFill>
                  <a:srgbClr val="3366FF"/>
                </a:solidFill>
              </a:rPr>
              <a:t>Interrupt handler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receives interrupts</a:t>
            </a:r>
          </a:p>
          <a:p>
            <a:pPr lvl="1"/>
            <a:r>
              <a:rPr lang="en-US" b="1" dirty="0" err="1" smtClean="0">
                <a:solidFill>
                  <a:srgbClr val="3366FF"/>
                </a:solidFill>
              </a:rPr>
              <a:t>Maskable</a:t>
            </a:r>
            <a:r>
              <a:rPr lang="en-US" dirty="0" smtClean="0"/>
              <a:t> to ignore or delay some interrupts</a:t>
            </a:r>
          </a:p>
          <a:p>
            <a:r>
              <a:rPr lang="en-US" b="1" dirty="0" smtClean="0">
                <a:solidFill>
                  <a:srgbClr val="3366FF"/>
                </a:solidFill>
              </a:rPr>
              <a:t>Interrupt vector </a:t>
            </a:r>
            <a:r>
              <a:rPr lang="en-US" dirty="0" smtClean="0"/>
              <a:t>to dispatch interrupt to correct handler</a:t>
            </a:r>
          </a:p>
          <a:p>
            <a:pPr lvl="1"/>
            <a:r>
              <a:rPr lang="en-US" dirty="0" smtClean="0"/>
              <a:t>Context switch at start and end</a:t>
            </a:r>
          </a:p>
          <a:p>
            <a:pPr lvl="1"/>
            <a:r>
              <a:rPr lang="en-US" dirty="0" smtClean="0"/>
              <a:t>Based on priority</a:t>
            </a:r>
          </a:p>
          <a:p>
            <a:pPr lvl="1"/>
            <a:r>
              <a:rPr lang="en-US" dirty="0" smtClean="0"/>
              <a:t>Some </a:t>
            </a:r>
            <a:r>
              <a:rPr lang="en-US" b="1" dirty="0" err="1" smtClean="0">
                <a:solidFill>
                  <a:srgbClr val="3366FF"/>
                </a:solidFill>
              </a:rPr>
              <a:t>nonmaskable</a:t>
            </a:r>
            <a:endParaRPr lang="en-US" b="1" dirty="0" smtClean="0">
              <a:solidFill>
                <a:srgbClr val="3366FF"/>
              </a:solidFill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Interrupt chaining if more than one device at same interrupt number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xfrm>
            <a:off x="1184275" y="369888"/>
            <a:ext cx="11845925" cy="768350"/>
          </a:xfrm>
        </p:spPr>
        <p:txBody>
          <a:bodyPr/>
          <a:lstStyle/>
          <a:p>
            <a:pPr eaLnBrk="1" hangingPunct="1"/>
            <a:r>
              <a:rPr lang="en-US" smtClean="0"/>
              <a:t>Interrupt-Driven I/O Cycle</a:t>
            </a:r>
            <a:endParaRPr lang="en-US" sz="3400" smtClean="0"/>
          </a:p>
        </p:txBody>
      </p:sp>
      <p:pic>
        <p:nvPicPr>
          <p:cNvPr id="23554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481263" y="1485900"/>
            <a:ext cx="8870950" cy="709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xfrm>
            <a:off x="1614488" y="220663"/>
            <a:ext cx="11658600" cy="1009650"/>
          </a:xfrm>
        </p:spPr>
        <p:txBody>
          <a:bodyPr/>
          <a:lstStyle/>
          <a:p>
            <a:pPr eaLnBrk="1" hangingPunct="1"/>
            <a:r>
              <a:rPr lang="en-US" sz="4000" smtClean="0"/>
              <a:t>Intel Pentium Processor Event-Vector Table</a:t>
            </a:r>
            <a:endParaRPr lang="en-US" sz="3400" smtClean="0"/>
          </a:p>
        </p:txBody>
      </p:sp>
      <p:pic>
        <p:nvPicPr>
          <p:cNvPr id="25602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338388" y="1517650"/>
            <a:ext cx="9161462" cy="653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Interrupts (Cont.)</a:t>
            </a:r>
          </a:p>
        </p:txBody>
      </p:sp>
      <p:sp>
        <p:nvSpPr>
          <p:cNvPr id="27650" name="Content Placeholder 2"/>
          <p:cNvSpPr>
            <a:spLocks noGrp="1"/>
          </p:cNvSpPr>
          <p:nvPr>
            <p:ph idx="1"/>
          </p:nvPr>
        </p:nvSpPr>
        <p:spPr>
          <a:xfrm>
            <a:off x="363855" y="1156970"/>
            <a:ext cx="13578840" cy="6040438"/>
          </a:xfrm>
        </p:spPr>
        <p:txBody>
          <a:bodyPr/>
          <a:lstStyle/>
          <a:p>
            <a:r>
              <a:rPr lang="en-US" dirty="0" smtClean="0"/>
              <a:t>Interrupt mechanism also used for </a:t>
            </a:r>
            <a:r>
              <a:rPr lang="en-US" b="1" dirty="0" smtClean="0">
                <a:solidFill>
                  <a:srgbClr val="3366FF"/>
                </a:solidFill>
              </a:rPr>
              <a:t>exceptions</a:t>
            </a:r>
          </a:p>
          <a:p>
            <a:pPr lvl="1"/>
            <a:r>
              <a:rPr lang="en-US" dirty="0" smtClean="0"/>
              <a:t>Terminate process, crash system due to hardware error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Page fault executes when memory access error</a:t>
            </a:r>
          </a:p>
          <a:p>
            <a:endParaRPr lang="en-US" dirty="0" smtClean="0"/>
          </a:p>
          <a:p>
            <a:r>
              <a:rPr lang="en-US" dirty="0" smtClean="0"/>
              <a:t>System call executes via </a:t>
            </a:r>
            <a:r>
              <a:rPr lang="en-US" b="1" dirty="0" smtClean="0">
                <a:solidFill>
                  <a:srgbClr val="3366FF"/>
                </a:solidFill>
              </a:rPr>
              <a:t>trap</a:t>
            </a:r>
            <a:r>
              <a:rPr lang="en-US" dirty="0" smtClean="0"/>
              <a:t> to trigger kernel to execute request</a:t>
            </a:r>
          </a:p>
          <a:p>
            <a:endParaRPr lang="en-US" dirty="0" smtClean="0"/>
          </a:p>
          <a:p>
            <a:r>
              <a:rPr lang="en-US" dirty="0" smtClean="0"/>
              <a:t>Multi-CPU systems can process interrupts concurrently</a:t>
            </a:r>
          </a:p>
          <a:p>
            <a:pPr lvl="1"/>
            <a:r>
              <a:rPr lang="en-US" dirty="0" smtClean="0"/>
              <a:t>If operating system designed to handle it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Used for time-sensitive processing, frequent, must be fast</a:t>
            </a:r>
          </a:p>
          <a:p>
            <a:pPr>
              <a:buFont typeface="Monotype Sorts" pitchFamily="-84" charset="2"/>
              <a:buNone/>
            </a:pPr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Direct Memory Access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57300" y="1714500"/>
            <a:ext cx="11523663" cy="6502400"/>
          </a:xfrm>
        </p:spPr>
        <p:txBody>
          <a:bodyPr/>
          <a:lstStyle/>
          <a:p>
            <a:r>
              <a:rPr lang="en-US" dirty="0" smtClean="0"/>
              <a:t>Used to avoid </a:t>
            </a:r>
            <a:r>
              <a:rPr lang="en-US" b="1" dirty="0" smtClean="0">
                <a:solidFill>
                  <a:srgbClr val="3366FF"/>
                </a:solidFill>
              </a:rPr>
              <a:t>programmed I/O</a:t>
            </a:r>
            <a:r>
              <a:rPr lang="en-US" dirty="0" smtClean="0"/>
              <a:t> (one byte at a time) for large data movement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Requires </a:t>
            </a:r>
            <a:r>
              <a:rPr lang="en-US" b="1" dirty="0" smtClean="0">
                <a:solidFill>
                  <a:srgbClr val="3366FF"/>
                </a:solidFill>
              </a:rPr>
              <a:t>DMA</a:t>
            </a:r>
            <a:r>
              <a:rPr lang="en-US" dirty="0" smtClean="0"/>
              <a:t> controller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Bypasses CPU to transfer data directly between I/O device and memory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Direct Memory Access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57300" y="1714500"/>
            <a:ext cx="11523663" cy="6502400"/>
          </a:xfrm>
        </p:spPr>
        <p:txBody>
          <a:bodyPr/>
          <a:lstStyle/>
          <a:p>
            <a:r>
              <a:rPr lang="en-US" dirty="0" smtClean="0"/>
              <a:t>OS writes DMA command block into memory </a:t>
            </a:r>
          </a:p>
          <a:p>
            <a:pPr lvl="1"/>
            <a:r>
              <a:rPr lang="en-US" dirty="0" smtClean="0"/>
              <a:t>Source and destination addresses</a:t>
            </a:r>
          </a:p>
          <a:p>
            <a:pPr lvl="1"/>
            <a:r>
              <a:rPr lang="en-US" dirty="0" smtClean="0"/>
              <a:t>Read or write mode</a:t>
            </a:r>
          </a:p>
          <a:p>
            <a:pPr lvl="1"/>
            <a:r>
              <a:rPr lang="en-US" dirty="0" smtClean="0"/>
              <a:t>Count of bytes</a:t>
            </a:r>
          </a:p>
          <a:p>
            <a:pPr lvl="1"/>
            <a:r>
              <a:rPr lang="en-US" dirty="0" smtClean="0"/>
              <a:t>Writes location of command block to DMA controller</a:t>
            </a:r>
          </a:p>
          <a:p>
            <a:pPr lvl="1"/>
            <a:r>
              <a:rPr lang="en-US" dirty="0" smtClean="0"/>
              <a:t>Bus mastering of DMA controller – grabs bus from CPU</a:t>
            </a:r>
          </a:p>
          <a:p>
            <a:pPr lvl="2"/>
            <a:r>
              <a:rPr lang="en-US" b="1" dirty="0" smtClean="0">
                <a:solidFill>
                  <a:srgbClr val="3366FF"/>
                </a:solidFill>
              </a:rPr>
              <a:t>Cycle stealing </a:t>
            </a:r>
            <a:r>
              <a:rPr lang="en-US" dirty="0" smtClean="0"/>
              <a:t>from CPU but still much more efficient</a:t>
            </a:r>
          </a:p>
          <a:p>
            <a:pPr lvl="1"/>
            <a:r>
              <a:rPr lang="en-US" dirty="0" smtClean="0"/>
              <a:t>When done, interrupts to signal completion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Version that is aware of virtual addresses can be even more efficient - </a:t>
            </a:r>
            <a:r>
              <a:rPr lang="en-US" b="1" dirty="0" smtClean="0">
                <a:solidFill>
                  <a:srgbClr val="3366FF"/>
                </a:solidFill>
              </a:rPr>
              <a:t>DVMA</a:t>
            </a:r>
          </a:p>
        </p:txBody>
      </p:sp>
    </p:spTree>
    <p:extLst>
      <p:ext uri="{BB962C8B-B14F-4D97-AF65-F5344CB8AC3E}">
        <p14:creationId xmlns:p14="http://schemas.microsoft.com/office/powerpoint/2010/main" xmlns="" val="1214268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title"/>
          </p:nvPr>
        </p:nvSpPr>
        <p:spPr>
          <a:xfrm>
            <a:off x="1362075" y="565150"/>
            <a:ext cx="11925300" cy="609600"/>
          </a:xfrm>
        </p:spPr>
        <p:txBody>
          <a:bodyPr/>
          <a:lstStyle/>
          <a:p>
            <a:pPr eaLnBrk="1" hangingPunct="1"/>
            <a:r>
              <a:rPr lang="en-US" sz="4000" smtClean="0"/>
              <a:t>Six Step Process to Perform DMA Transfer</a:t>
            </a:r>
            <a:endParaRPr lang="en-US" sz="3400" smtClean="0"/>
          </a:p>
        </p:txBody>
      </p:sp>
      <p:pic>
        <p:nvPicPr>
          <p:cNvPr id="30722" name="Picture 1" descr="13_0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19313" y="1641475"/>
            <a:ext cx="9880600" cy="662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Objectives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14138" cy="6040438"/>
          </a:xfrm>
        </p:spPr>
        <p:txBody>
          <a:bodyPr/>
          <a:lstStyle/>
          <a:p>
            <a:r>
              <a:rPr lang="en-US" smtClean="0"/>
              <a:t>Explore the structure of an operating system</a:t>
            </a:r>
            <a:r>
              <a:rPr lang="ja-JP" altLang="en-US" smtClean="0"/>
              <a:t>’</a:t>
            </a:r>
            <a:r>
              <a:rPr lang="en-US" altLang="ja-JP" smtClean="0"/>
              <a:t>s I/O subsystem</a:t>
            </a:r>
          </a:p>
          <a:p>
            <a:endParaRPr lang="en-US" smtClean="0"/>
          </a:p>
          <a:p>
            <a:r>
              <a:rPr lang="en-US" smtClean="0"/>
              <a:t>Discuss the principles of I/O hardware and its complexity</a:t>
            </a:r>
          </a:p>
          <a:p>
            <a:endParaRPr lang="en-US" smtClean="0"/>
          </a:p>
          <a:p>
            <a:r>
              <a:rPr lang="en-US" smtClean="0"/>
              <a:t>Provide details of the performance aspects of I/O hardware and software</a:t>
            </a:r>
          </a:p>
          <a:p>
            <a:endParaRPr lang="en-US" smtClean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title"/>
          </p:nvPr>
        </p:nvSpPr>
        <p:spPr>
          <a:xfrm>
            <a:off x="1355725" y="369888"/>
            <a:ext cx="11674475" cy="768350"/>
          </a:xfrm>
        </p:spPr>
        <p:txBody>
          <a:bodyPr/>
          <a:lstStyle/>
          <a:p>
            <a:pPr eaLnBrk="1" hangingPunct="1"/>
            <a:r>
              <a:rPr lang="en-US" smtClean="0"/>
              <a:t>Chapter 13:  I/O Systems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I/O Hardware</a:t>
            </a:r>
          </a:p>
          <a:p>
            <a:r>
              <a:rPr lang="en-US" dirty="0" smtClean="0"/>
              <a:t>Application I/O Interface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Kernel I/O Subsystem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Transforming I/O Requests to Hardware Operations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STREAMS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xmlns="" val="964276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>
          <a:xfrm>
            <a:off x="1403350" y="369888"/>
            <a:ext cx="11626850" cy="768350"/>
          </a:xfrm>
        </p:spPr>
        <p:txBody>
          <a:bodyPr/>
          <a:lstStyle/>
          <a:p>
            <a:pPr eaLnBrk="1" hangingPunct="1"/>
            <a:r>
              <a:rPr lang="en-US" smtClean="0"/>
              <a:t>Application I/O Interface</a:t>
            </a:r>
          </a:p>
        </p:txBody>
      </p:sp>
      <p:sp>
        <p:nvSpPr>
          <p:cNvPr id="327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695" y="1156970"/>
            <a:ext cx="13578840" cy="6040438"/>
          </a:xfrm>
        </p:spPr>
        <p:txBody>
          <a:bodyPr/>
          <a:lstStyle/>
          <a:p>
            <a:r>
              <a:rPr lang="en-US" dirty="0" smtClean="0"/>
              <a:t>I/O system calls encapsulate device behaviors in generic classes</a:t>
            </a:r>
          </a:p>
          <a:p>
            <a:r>
              <a:rPr lang="en-US" dirty="0" smtClean="0"/>
              <a:t>Device-driver layer hides differences among I/O controllers from kernel</a:t>
            </a:r>
          </a:p>
          <a:p>
            <a:r>
              <a:rPr lang="en-US" dirty="0" smtClean="0"/>
              <a:t>New devices talking already-implemented protocols need no extra work</a:t>
            </a:r>
          </a:p>
          <a:p>
            <a:r>
              <a:rPr lang="en-US" dirty="0" smtClean="0"/>
              <a:t>Each OS has its own I/O subsystem structures and device driver frameworks</a:t>
            </a:r>
          </a:p>
          <a:p>
            <a:r>
              <a:rPr lang="en-US" dirty="0" smtClean="0"/>
              <a:t>Devices vary in many dimensions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Character-stream</a:t>
            </a:r>
            <a:r>
              <a:rPr lang="en-US" b="1" dirty="0" smtClean="0"/>
              <a:t> </a:t>
            </a:r>
            <a:r>
              <a:rPr lang="en-US" dirty="0" smtClean="0"/>
              <a:t>or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rgbClr val="3366FF"/>
                </a:solidFill>
              </a:rPr>
              <a:t>block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Sequential</a:t>
            </a:r>
            <a:r>
              <a:rPr lang="en-US" b="1" dirty="0" smtClean="0"/>
              <a:t> </a:t>
            </a:r>
            <a:r>
              <a:rPr lang="en-US" dirty="0" smtClean="0"/>
              <a:t>or </a:t>
            </a:r>
            <a:r>
              <a:rPr lang="en-US" b="1" dirty="0" smtClean="0">
                <a:solidFill>
                  <a:srgbClr val="3366FF"/>
                </a:solidFill>
              </a:rPr>
              <a:t>random-access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Synchronous </a:t>
            </a:r>
            <a:r>
              <a:rPr lang="en-US" dirty="0" smtClean="0">
                <a:solidFill>
                  <a:srgbClr val="000000"/>
                </a:solidFill>
              </a:rPr>
              <a:t>or</a:t>
            </a:r>
            <a:r>
              <a:rPr lang="en-US" b="1" dirty="0" smtClean="0">
                <a:solidFill>
                  <a:srgbClr val="3366FF"/>
                </a:solidFill>
              </a:rPr>
              <a:t> asynchronous </a:t>
            </a:r>
            <a:r>
              <a:rPr lang="en-US" dirty="0" smtClean="0">
                <a:solidFill>
                  <a:srgbClr val="000000"/>
                </a:solidFill>
              </a:rPr>
              <a:t>(or both)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Sharable</a:t>
            </a:r>
            <a:r>
              <a:rPr lang="en-US" b="1" dirty="0" smtClean="0"/>
              <a:t> </a:t>
            </a:r>
            <a:r>
              <a:rPr lang="en-US" dirty="0" smtClean="0"/>
              <a:t>or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rgbClr val="3366FF"/>
                </a:solidFill>
              </a:rPr>
              <a:t>dedicated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Speed of operation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read-write</a:t>
            </a:r>
            <a:r>
              <a:rPr lang="en-US" b="1" dirty="0" smtClean="0"/>
              <a:t>, </a:t>
            </a:r>
            <a:r>
              <a:rPr lang="en-US" b="1" dirty="0" smtClean="0">
                <a:solidFill>
                  <a:srgbClr val="3366FF"/>
                </a:solidFill>
              </a:rPr>
              <a:t>read only</a:t>
            </a:r>
            <a:r>
              <a:rPr lang="en-US" b="1" dirty="0" smtClean="0"/>
              <a:t>, </a:t>
            </a:r>
            <a:r>
              <a:rPr lang="en-US" dirty="0" smtClean="0"/>
              <a:t>or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rgbClr val="3366FF"/>
                </a:solidFill>
              </a:rPr>
              <a:t>write only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 Kernel I/O Structure</a:t>
            </a:r>
            <a:endParaRPr lang="en-US" sz="3400" smtClean="0"/>
          </a:p>
        </p:txBody>
      </p:sp>
      <p:pic>
        <p:nvPicPr>
          <p:cNvPr id="3481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005013" y="1784350"/>
            <a:ext cx="9448800" cy="6323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 noChangeArrowheads="1"/>
          </p:cNvSpPr>
          <p:nvPr>
            <p:ph type="title"/>
          </p:nvPr>
        </p:nvSpPr>
        <p:spPr>
          <a:xfrm>
            <a:off x="1614488" y="0"/>
            <a:ext cx="11658600" cy="1125538"/>
          </a:xfrm>
        </p:spPr>
        <p:txBody>
          <a:bodyPr/>
          <a:lstStyle/>
          <a:p>
            <a:pPr eaLnBrk="1" hangingPunct="1"/>
            <a:r>
              <a:rPr lang="en-US" smtClean="0"/>
              <a:t>Characteristics of I/O Devices</a:t>
            </a:r>
            <a:endParaRPr lang="en-US" sz="3400" smtClean="0"/>
          </a:p>
        </p:txBody>
      </p:sp>
      <p:pic>
        <p:nvPicPr>
          <p:cNvPr id="3686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17738" y="1600200"/>
            <a:ext cx="9536112" cy="6211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Characteristics of I/O Devices (Cont.)</a:t>
            </a:r>
          </a:p>
        </p:txBody>
      </p:sp>
      <p:sp>
        <p:nvSpPr>
          <p:cNvPr id="38914" name="Content Placeholder 2"/>
          <p:cNvSpPr>
            <a:spLocks noGrp="1"/>
          </p:cNvSpPr>
          <p:nvPr>
            <p:ph idx="1"/>
          </p:nvPr>
        </p:nvSpPr>
        <p:spPr>
          <a:xfrm>
            <a:off x="767715" y="1156970"/>
            <a:ext cx="12344400" cy="6040438"/>
          </a:xfrm>
        </p:spPr>
        <p:txBody>
          <a:bodyPr/>
          <a:lstStyle/>
          <a:p>
            <a:r>
              <a:rPr lang="en-US" dirty="0" smtClean="0"/>
              <a:t>Subtleties of devices handled by device drivers</a:t>
            </a:r>
          </a:p>
          <a:p>
            <a:endParaRPr lang="en-US" dirty="0" smtClean="0"/>
          </a:p>
          <a:p>
            <a:r>
              <a:rPr lang="en-US" dirty="0" smtClean="0"/>
              <a:t>Broadly I/O devices can be grouped by the OS into</a:t>
            </a:r>
          </a:p>
          <a:p>
            <a:pPr lvl="1"/>
            <a:r>
              <a:rPr lang="en-US" dirty="0" smtClean="0"/>
              <a:t>Block I/O</a:t>
            </a:r>
          </a:p>
          <a:p>
            <a:pPr lvl="1"/>
            <a:r>
              <a:rPr lang="en-US" dirty="0" smtClean="0"/>
              <a:t>Character I/O (Stream)</a:t>
            </a:r>
          </a:p>
          <a:p>
            <a:pPr lvl="1"/>
            <a:r>
              <a:rPr lang="en-US" dirty="0" smtClean="0"/>
              <a:t>Memory-mapped file access</a:t>
            </a:r>
          </a:p>
          <a:p>
            <a:pPr lvl="1"/>
            <a:r>
              <a:rPr lang="en-US" dirty="0" smtClean="0"/>
              <a:t>Network sockets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For direct manipulation of I/O device specific characteristics, usually an escape / back door</a:t>
            </a:r>
          </a:p>
          <a:p>
            <a:pPr lvl="1"/>
            <a:r>
              <a:rPr lang="en-US" dirty="0" smtClean="0"/>
              <a:t>Unix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ioctl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b="1" dirty="0" smtClean="0"/>
              <a:t> </a:t>
            </a:r>
            <a:r>
              <a:rPr lang="en-US" dirty="0" smtClean="0"/>
              <a:t>call to send arbitrary bits to a device control register and data to device data register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ChangeArrowheads="1"/>
          </p:cNvSpPr>
          <p:nvPr>
            <p:ph type="title"/>
          </p:nvPr>
        </p:nvSpPr>
        <p:spPr>
          <a:xfrm>
            <a:off x="1270000" y="369888"/>
            <a:ext cx="11760200" cy="768350"/>
          </a:xfrm>
        </p:spPr>
        <p:txBody>
          <a:bodyPr/>
          <a:lstStyle/>
          <a:p>
            <a:pPr eaLnBrk="1" hangingPunct="1"/>
            <a:r>
              <a:rPr lang="en-US" smtClean="0"/>
              <a:t>Block and Character Devices</a:t>
            </a:r>
          </a:p>
        </p:txBody>
      </p:sp>
      <p:sp>
        <p:nvSpPr>
          <p:cNvPr id="3993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Block devices include disk drives</a:t>
            </a:r>
          </a:p>
          <a:p>
            <a:pPr lvl="1"/>
            <a:r>
              <a:rPr lang="en-US" smtClean="0"/>
              <a:t>Commands include read, write, seek </a:t>
            </a:r>
          </a:p>
          <a:p>
            <a:pPr lvl="1"/>
            <a:r>
              <a:rPr lang="en-US" b="1" smtClean="0">
                <a:solidFill>
                  <a:srgbClr val="3366FF"/>
                </a:solidFill>
              </a:rPr>
              <a:t>Raw I/O</a:t>
            </a:r>
            <a:r>
              <a:rPr lang="en-US" smtClean="0"/>
              <a:t>,</a:t>
            </a:r>
            <a:r>
              <a:rPr lang="en-US" b="1" smtClean="0">
                <a:solidFill>
                  <a:srgbClr val="3366FF"/>
                </a:solidFill>
              </a:rPr>
              <a:t> direct I/O</a:t>
            </a:r>
            <a:r>
              <a:rPr lang="en-US" smtClean="0"/>
              <a:t>,</a:t>
            </a:r>
            <a:r>
              <a:rPr lang="en-US" b="1" smtClean="0">
                <a:solidFill>
                  <a:srgbClr val="3366FF"/>
                </a:solidFill>
              </a:rPr>
              <a:t> </a:t>
            </a:r>
            <a:r>
              <a:rPr lang="en-US" smtClean="0"/>
              <a:t>or file-system access</a:t>
            </a:r>
          </a:p>
          <a:p>
            <a:pPr lvl="1"/>
            <a:r>
              <a:rPr lang="en-US" smtClean="0"/>
              <a:t>Memory-mapped file access possible</a:t>
            </a:r>
          </a:p>
          <a:p>
            <a:pPr lvl="2"/>
            <a:r>
              <a:rPr lang="en-US" smtClean="0"/>
              <a:t>File mapped to virtual memory and clusters brought via demand paging</a:t>
            </a:r>
          </a:p>
          <a:p>
            <a:pPr lvl="1"/>
            <a:r>
              <a:rPr lang="en-US" smtClean="0"/>
              <a:t>DMA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Character devices include keyboards, mice, serial ports</a:t>
            </a:r>
          </a:p>
          <a:p>
            <a:pPr lvl="1"/>
            <a:r>
              <a:rPr lang="en-US" smtClean="0"/>
              <a:t>Commands include </a:t>
            </a:r>
            <a:r>
              <a:rPr lang="en-US" b="1" smtClean="0">
                <a:latin typeface="Courier New" panose="02070309020205020404" pitchFamily="49" charset="0"/>
              </a:rPr>
              <a:t>get()</a:t>
            </a:r>
            <a:r>
              <a:rPr lang="en-US" smtClean="0">
                <a:latin typeface="Courier New" panose="02070309020205020404" pitchFamily="49" charset="0"/>
              </a:rPr>
              <a:t>, </a:t>
            </a:r>
            <a:r>
              <a:rPr lang="en-US" b="1" smtClean="0">
                <a:latin typeface="Courier New" panose="02070309020205020404" pitchFamily="49" charset="0"/>
              </a:rPr>
              <a:t>put()</a:t>
            </a:r>
            <a:endParaRPr lang="en-US" b="1" smtClean="0"/>
          </a:p>
          <a:p>
            <a:pPr lvl="1"/>
            <a:r>
              <a:rPr lang="en-US" smtClean="0"/>
              <a:t>Libraries layered on top allow line editing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Network Devices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Varying enough from block and character to have own interface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Linux, Unix, Windows and many others include </a:t>
            </a:r>
            <a:r>
              <a:rPr lang="en-US" b="1" smtClean="0">
                <a:solidFill>
                  <a:srgbClr val="3366FF"/>
                </a:solidFill>
              </a:rPr>
              <a:t>socket </a:t>
            </a:r>
            <a:r>
              <a:rPr lang="en-US" smtClean="0"/>
              <a:t>interface</a:t>
            </a:r>
          </a:p>
          <a:p>
            <a:pPr lvl="1"/>
            <a:r>
              <a:rPr lang="en-US" smtClean="0"/>
              <a:t>Separates network protocol from network operation</a:t>
            </a:r>
          </a:p>
          <a:p>
            <a:pPr lvl="1"/>
            <a:r>
              <a:rPr lang="en-US" smtClean="0"/>
              <a:t>Includes </a:t>
            </a:r>
            <a:r>
              <a:rPr lang="en-US" b="1" smtClean="0">
                <a:latin typeface="Courier New" panose="02070309020205020404" pitchFamily="49" charset="0"/>
              </a:rPr>
              <a:t>select()</a:t>
            </a:r>
            <a:r>
              <a:rPr lang="en-US" smtClean="0"/>
              <a:t> functionality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Approaches vary widely (pipes, FIFOs, streams, queues, mailboxes)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Clocks and Timers</a:t>
            </a:r>
          </a:p>
        </p:txBody>
      </p:sp>
      <p:sp>
        <p:nvSpPr>
          <p:cNvPr id="440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14138" cy="6040438"/>
          </a:xfrm>
        </p:spPr>
        <p:txBody>
          <a:bodyPr/>
          <a:lstStyle/>
          <a:p>
            <a:r>
              <a:rPr lang="en-US" smtClean="0"/>
              <a:t>Provide current time, elapsed time, timer</a:t>
            </a:r>
          </a:p>
          <a:p>
            <a:endParaRPr lang="en-US" smtClean="0"/>
          </a:p>
          <a:p>
            <a:r>
              <a:rPr lang="en-US" smtClean="0"/>
              <a:t>Normal resolution about 1/60 second</a:t>
            </a:r>
          </a:p>
          <a:p>
            <a:endParaRPr lang="en-US" smtClean="0"/>
          </a:p>
          <a:p>
            <a:r>
              <a:rPr lang="en-US" smtClean="0"/>
              <a:t>Some systems provide higher-resolution timers</a:t>
            </a:r>
            <a:br>
              <a:rPr lang="en-US" smtClean="0"/>
            </a:br>
            <a:endParaRPr lang="en-US" smtClean="0"/>
          </a:p>
          <a:p>
            <a:r>
              <a:rPr lang="en-US" b="1" smtClean="0">
                <a:solidFill>
                  <a:srgbClr val="3366FF"/>
                </a:solidFill>
              </a:rPr>
              <a:t>Programmable interval timer</a:t>
            </a:r>
            <a:r>
              <a:rPr lang="en-US" smtClean="0">
                <a:solidFill>
                  <a:srgbClr val="3366FF"/>
                </a:solidFill>
              </a:rPr>
              <a:t> </a:t>
            </a:r>
            <a:r>
              <a:rPr lang="en-US" smtClean="0"/>
              <a:t>used for timings, periodic interrupts</a:t>
            </a:r>
            <a:br>
              <a:rPr lang="en-US" smtClean="0"/>
            </a:br>
            <a:endParaRPr lang="en-US" smtClean="0"/>
          </a:p>
          <a:p>
            <a:r>
              <a:rPr lang="en-US" b="1" smtClean="0">
                <a:latin typeface="Courier New" panose="02070309020205020404" pitchFamily="49" charset="0"/>
              </a:rPr>
              <a:t>ioctl()</a:t>
            </a:r>
            <a:r>
              <a:rPr lang="en-US" b="1" smtClean="0"/>
              <a:t> </a:t>
            </a:r>
            <a:r>
              <a:rPr lang="en-US" smtClean="0"/>
              <a:t>(on UNIX) covers odd aspects of I/O such as clocks and timers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>
          <a:xfrm>
            <a:off x="1328738" y="369888"/>
            <a:ext cx="11701462" cy="768350"/>
          </a:xfrm>
        </p:spPr>
        <p:txBody>
          <a:bodyPr/>
          <a:lstStyle/>
          <a:p>
            <a:pPr eaLnBrk="1" hangingPunct="1"/>
            <a:r>
              <a:rPr lang="en-US" smtClean="0"/>
              <a:t>Nonblocking and Asynchronous I/O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2455" y="1492250"/>
            <a:ext cx="13578840" cy="6040438"/>
          </a:xfrm>
        </p:spPr>
        <p:txBody>
          <a:bodyPr/>
          <a:lstStyle/>
          <a:p>
            <a:r>
              <a:rPr lang="en-US" b="1" dirty="0" smtClean="0">
                <a:solidFill>
                  <a:srgbClr val="3366FF"/>
                </a:solidFill>
              </a:rPr>
              <a:t>Blocking</a:t>
            </a:r>
            <a:r>
              <a:rPr lang="en-US" b="1" dirty="0" smtClean="0"/>
              <a:t> </a:t>
            </a:r>
            <a:r>
              <a:rPr lang="en-US" dirty="0" smtClean="0"/>
              <a:t>- process suspended until I/O completed</a:t>
            </a:r>
          </a:p>
          <a:p>
            <a:pPr lvl="1"/>
            <a:r>
              <a:rPr lang="en-US" dirty="0" smtClean="0"/>
              <a:t>Easy to use and understand</a:t>
            </a:r>
          </a:p>
          <a:p>
            <a:pPr lvl="1"/>
            <a:r>
              <a:rPr lang="en-US" dirty="0" smtClean="0"/>
              <a:t>Insufficient for some needs</a:t>
            </a:r>
            <a:br>
              <a:rPr lang="en-US" dirty="0" smtClean="0"/>
            </a:br>
            <a:endParaRPr lang="en-US" dirty="0" smtClean="0"/>
          </a:p>
          <a:p>
            <a:r>
              <a:rPr lang="en-US" b="1" dirty="0" err="1" smtClean="0">
                <a:solidFill>
                  <a:srgbClr val="3366FF"/>
                </a:solidFill>
              </a:rPr>
              <a:t>Nonblocking</a:t>
            </a:r>
            <a:r>
              <a:rPr lang="en-US" dirty="0" smtClean="0"/>
              <a:t> - I/O call returns as much as available</a:t>
            </a:r>
          </a:p>
          <a:p>
            <a:pPr lvl="1"/>
            <a:r>
              <a:rPr lang="en-US" dirty="0" smtClean="0"/>
              <a:t>User interface, data copy (buffered I/O)</a:t>
            </a:r>
          </a:p>
          <a:p>
            <a:pPr lvl="1"/>
            <a:r>
              <a:rPr lang="en-US" dirty="0" smtClean="0"/>
              <a:t>Implemented via multi-threading</a:t>
            </a:r>
          </a:p>
          <a:p>
            <a:pPr lvl="1"/>
            <a:r>
              <a:rPr lang="en-US" dirty="0" smtClean="0"/>
              <a:t>Returns quickly with count of bytes read or written</a:t>
            </a:r>
          </a:p>
          <a:p>
            <a:pPr lvl="1"/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select() </a:t>
            </a:r>
            <a:r>
              <a:rPr lang="en-US" dirty="0" smtClean="0"/>
              <a:t>to find if data ready then 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read()</a:t>
            </a:r>
            <a:r>
              <a:rPr lang="en-US" b="1" dirty="0" smtClean="0"/>
              <a:t> </a:t>
            </a:r>
            <a:r>
              <a:rPr lang="en-US" dirty="0" smtClean="0"/>
              <a:t>or 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write()</a:t>
            </a:r>
            <a:r>
              <a:rPr lang="en-US" b="1" dirty="0" smtClean="0"/>
              <a:t> </a:t>
            </a:r>
            <a:r>
              <a:rPr lang="en-US" dirty="0" smtClean="0"/>
              <a:t>to transfer</a:t>
            </a:r>
            <a:br>
              <a:rPr lang="en-US" dirty="0" smtClean="0"/>
            </a:br>
            <a:endParaRPr lang="en-US" dirty="0" smtClean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>
          <a:xfrm>
            <a:off x="1328738" y="369888"/>
            <a:ext cx="11701462" cy="768350"/>
          </a:xfrm>
        </p:spPr>
        <p:txBody>
          <a:bodyPr/>
          <a:lstStyle/>
          <a:p>
            <a:pPr eaLnBrk="1" hangingPunct="1"/>
            <a:r>
              <a:rPr lang="en-US" smtClean="0"/>
              <a:t>Nonblocking and Asynchronous I/O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2455" y="1492250"/>
            <a:ext cx="13578840" cy="6040438"/>
          </a:xfrm>
        </p:spPr>
        <p:txBody>
          <a:bodyPr/>
          <a:lstStyle/>
          <a:p>
            <a:r>
              <a:rPr lang="en-US" b="1" dirty="0" smtClean="0">
                <a:solidFill>
                  <a:srgbClr val="3366FF"/>
                </a:solidFill>
              </a:rPr>
              <a:t>Asynchronous</a:t>
            </a:r>
            <a:r>
              <a:rPr lang="en-US" dirty="0" smtClean="0"/>
              <a:t> - process runs while I/O executes</a:t>
            </a:r>
          </a:p>
          <a:p>
            <a:pPr lvl="1"/>
            <a:r>
              <a:rPr lang="en-US" dirty="0" smtClean="0"/>
              <a:t>Difficult to use</a:t>
            </a:r>
          </a:p>
          <a:p>
            <a:pPr lvl="1"/>
            <a:r>
              <a:rPr lang="en-US" dirty="0" smtClean="0"/>
              <a:t>I/O subsystem signals process when I/O completed</a:t>
            </a:r>
          </a:p>
        </p:txBody>
      </p:sp>
    </p:spTree>
    <p:extLst>
      <p:ext uri="{BB962C8B-B14F-4D97-AF65-F5344CB8AC3E}">
        <p14:creationId xmlns:p14="http://schemas.microsoft.com/office/powerpoint/2010/main" xmlns="" val="217898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title"/>
          </p:nvPr>
        </p:nvSpPr>
        <p:spPr>
          <a:xfrm>
            <a:off x="1355725" y="369888"/>
            <a:ext cx="11674475" cy="768350"/>
          </a:xfrm>
        </p:spPr>
        <p:txBody>
          <a:bodyPr/>
          <a:lstStyle/>
          <a:p>
            <a:pPr eaLnBrk="1" hangingPunct="1"/>
            <a:r>
              <a:rPr lang="en-US" smtClean="0"/>
              <a:t>Chapter 13:  I/O Systems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I/O Hardware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Application I/O Interface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Kernel I/O Subsystem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Transforming I/O Requests to Hardware Operations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STREAMS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Two I/O Methods</a:t>
            </a:r>
          </a:p>
        </p:txBody>
      </p:sp>
      <p:sp>
        <p:nvSpPr>
          <p:cNvPr id="48130" name="Text Box 4"/>
          <p:cNvSpPr txBox="1">
            <a:spLocks noChangeArrowheads="1"/>
          </p:cNvSpPr>
          <p:nvPr/>
        </p:nvSpPr>
        <p:spPr bwMode="auto">
          <a:xfrm>
            <a:off x="4075113" y="6642100"/>
            <a:ext cx="2601912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800">
                <a:latin typeface="Helvetica" panose="020B0604020202020204" pitchFamily="34" charset="0"/>
              </a:rPr>
              <a:t>Synchronous</a:t>
            </a:r>
          </a:p>
        </p:txBody>
      </p:sp>
      <p:sp>
        <p:nvSpPr>
          <p:cNvPr id="48131" name="Text Box 5"/>
          <p:cNvSpPr txBox="1">
            <a:spLocks noChangeArrowheads="1"/>
          </p:cNvSpPr>
          <p:nvPr/>
        </p:nvSpPr>
        <p:spPr bwMode="auto">
          <a:xfrm>
            <a:off x="8143875" y="6667500"/>
            <a:ext cx="4629150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622" tIns="65311" rIns="130622" bIns="65311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800">
                <a:latin typeface="Helvetica" panose="020B0604020202020204" pitchFamily="34" charset="0"/>
              </a:rPr>
              <a:t>Asynchronous</a:t>
            </a:r>
          </a:p>
        </p:txBody>
      </p:sp>
      <p:pic>
        <p:nvPicPr>
          <p:cNvPr id="4813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325688" y="2317750"/>
            <a:ext cx="9301162" cy="460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ChangeArrowheads="1"/>
          </p:cNvSpPr>
          <p:nvPr>
            <p:ph type="title"/>
          </p:nvPr>
        </p:nvSpPr>
        <p:spPr>
          <a:xfrm>
            <a:off x="1328738" y="369888"/>
            <a:ext cx="11701462" cy="768350"/>
          </a:xfrm>
        </p:spPr>
        <p:txBody>
          <a:bodyPr/>
          <a:lstStyle/>
          <a:p>
            <a:pPr eaLnBrk="1" hangingPunct="1"/>
            <a:r>
              <a:rPr lang="en-US" smtClean="0"/>
              <a:t>Vectored I/O</a:t>
            </a:r>
          </a:p>
        </p:txBody>
      </p:sp>
      <p:sp>
        <p:nvSpPr>
          <p:cNvPr id="501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6275" y="1278890"/>
            <a:ext cx="12344400" cy="6040438"/>
          </a:xfrm>
        </p:spPr>
        <p:txBody>
          <a:bodyPr/>
          <a:lstStyle/>
          <a:p>
            <a:r>
              <a:rPr lang="en-US" b="1" dirty="0" smtClean="0">
                <a:solidFill>
                  <a:srgbClr val="3366FF"/>
                </a:solidFill>
              </a:rPr>
              <a:t>Vectored I/O </a:t>
            </a:r>
            <a:r>
              <a:rPr lang="en-US" dirty="0" smtClean="0"/>
              <a:t>allows one system call to perform multiple I/O operations</a:t>
            </a:r>
          </a:p>
          <a:p>
            <a:endParaRPr lang="en-US" dirty="0" smtClean="0"/>
          </a:p>
          <a:p>
            <a:r>
              <a:rPr lang="en-US" dirty="0" smtClean="0"/>
              <a:t>For example, Unix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readve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 smtClean="0"/>
              <a:t>accepts a vector of multiple buffers to read into or write from</a:t>
            </a:r>
          </a:p>
          <a:p>
            <a:endParaRPr lang="en-US" dirty="0" smtClean="0"/>
          </a:p>
          <a:p>
            <a:r>
              <a:rPr lang="en-US" dirty="0" smtClean="0"/>
              <a:t>This scatter-gather method better than multiple individual I/O calls</a:t>
            </a:r>
          </a:p>
          <a:p>
            <a:pPr lvl="1"/>
            <a:r>
              <a:rPr lang="en-US" dirty="0" smtClean="0"/>
              <a:t>Decreases context switching and system call overhead</a:t>
            </a:r>
          </a:p>
          <a:p>
            <a:pPr lvl="1"/>
            <a:r>
              <a:rPr lang="en-US" dirty="0" smtClean="0"/>
              <a:t>Some versions provide atomicity</a:t>
            </a:r>
          </a:p>
          <a:p>
            <a:pPr lvl="2"/>
            <a:r>
              <a:rPr lang="en-US" dirty="0" smtClean="0"/>
              <a:t>Avoid for example worry about multiple threads changing data as reads / writes occurring 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title"/>
          </p:nvPr>
        </p:nvSpPr>
        <p:spPr>
          <a:xfrm>
            <a:off x="1355725" y="369888"/>
            <a:ext cx="11674475" cy="768350"/>
          </a:xfrm>
        </p:spPr>
        <p:txBody>
          <a:bodyPr/>
          <a:lstStyle/>
          <a:p>
            <a:pPr eaLnBrk="1" hangingPunct="1"/>
            <a:r>
              <a:rPr lang="en-US" smtClean="0"/>
              <a:t>Chapter 13:  I/O Systems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I/O Hardware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Application I/O Interface</a:t>
            </a:r>
          </a:p>
          <a:p>
            <a:r>
              <a:rPr lang="en-US" dirty="0" smtClean="0"/>
              <a:t>Kernel I/O Subsystem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Transforming I/O Requests to Hardware Operations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STREAMS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xmlns="" val="27660112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ChangeArrowheads="1"/>
          </p:cNvSpPr>
          <p:nvPr>
            <p:ph type="title"/>
          </p:nvPr>
        </p:nvSpPr>
        <p:spPr>
          <a:xfrm>
            <a:off x="1285875" y="369888"/>
            <a:ext cx="11744325" cy="768350"/>
          </a:xfrm>
        </p:spPr>
        <p:txBody>
          <a:bodyPr/>
          <a:lstStyle/>
          <a:p>
            <a:pPr eaLnBrk="1" hangingPunct="1"/>
            <a:r>
              <a:rPr lang="en-US" smtClean="0"/>
              <a:t>Kernel I/O Subsystem</a:t>
            </a:r>
          </a:p>
        </p:txBody>
      </p:sp>
      <p:sp>
        <p:nvSpPr>
          <p:cNvPr id="522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2455" y="1644650"/>
            <a:ext cx="13578840" cy="6040438"/>
          </a:xfrm>
        </p:spPr>
        <p:txBody>
          <a:bodyPr/>
          <a:lstStyle/>
          <a:p>
            <a:r>
              <a:rPr lang="en-US" dirty="0" smtClean="0"/>
              <a:t>Scheduling</a:t>
            </a:r>
          </a:p>
          <a:p>
            <a:pPr lvl="1"/>
            <a:r>
              <a:rPr lang="en-US" dirty="0" smtClean="0"/>
              <a:t>Some I/O request ordering via per-device queue</a:t>
            </a:r>
          </a:p>
          <a:p>
            <a:pPr lvl="1"/>
            <a:r>
              <a:rPr lang="en-US" dirty="0" smtClean="0"/>
              <a:t>Some OSs try fairness</a:t>
            </a:r>
          </a:p>
          <a:p>
            <a:pPr lvl="1"/>
            <a:r>
              <a:rPr lang="en-US" dirty="0" smtClean="0"/>
              <a:t>Some implement Quality Of Service (i.e. IPQOS)</a:t>
            </a:r>
            <a:br>
              <a:rPr lang="en-US" dirty="0" smtClean="0"/>
            </a:br>
            <a:endParaRPr lang="en-US" dirty="0" smtClean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ChangeArrowheads="1"/>
          </p:cNvSpPr>
          <p:nvPr>
            <p:ph type="title"/>
          </p:nvPr>
        </p:nvSpPr>
        <p:spPr>
          <a:xfrm>
            <a:off x="1285875" y="369888"/>
            <a:ext cx="11744325" cy="768350"/>
          </a:xfrm>
        </p:spPr>
        <p:txBody>
          <a:bodyPr/>
          <a:lstStyle/>
          <a:p>
            <a:pPr eaLnBrk="1" hangingPunct="1"/>
            <a:r>
              <a:rPr lang="en-US" smtClean="0"/>
              <a:t>Kernel I/O Subsystem</a:t>
            </a:r>
          </a:p>
        </p:txBody>
      </p:sp>
      <p:sp>
        <p:nvSpPr>
          <p:cNvPr id="522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2455" y="1644650"/>
            <a:ext cx="13578840" cy="6040438"/>
          </a:xfrm>
        </p:spPr>
        <p:txBody>
          <a:bodyPr/>
          <a:lstStyle/>
          <a:p>
            <a:r>
              <a:rPr lang="en-US" b="1" dirty="0" smtClean="0">
                <a:solidFill>
                  <a:srgbClr val="3366FF"/>
                </a:solidFill>
              </a:rPr>
              <a:t>Buffering</a:t>
            </a:r>
            <a:r>
              <a:rPr lang="en-US" dirty="0" smtClean="0"/>
              <a:t> - store data in memory while transferring between devices</a:t>
            </a:r>
          </a:p>
          <a:p>
            <a:pPr lvl="1"/>
            <a:r>
              <a:rPr lang="en-US" dirty="0" smtClean="0"/>
              <a:t>To cope with device speed mismatch</a:t>
            </a:r>
          </a:p>
          <a:p>
            <a:pPr lvl="1"/>
            <a:r>
              <a:rPr lang="en-US" dirty="0" smtClean="0"/>
              <a:t>To cope with device transfer size mismatch</a:t>
            </a:r>
          </a:p>
          <a:p>
            <a:pPr lvl="1"/>
            <a:r>
              <a:rPr lang="en-US" dirty="0" smtClean="0"/>
              <a:t>To maintain </a:t>
            </a:r>
            <a:r>
              <a:rPr lang="ja-JP" altLang="en-US" dirty="0" smtClean="0"/>
              <a:t>“</a:t>
            </a:r>
            <a:r>
              <a:rPr lang="en-US" altLang="ja-JP" dirty="0" smtClean="0"/>
              <a:t>copy semantics</a:t>
            </a:r>
            <a:r>
              <a:rPr lang="ja-JP" altLang="en-US" dirty="0" smtClean="0"/>
              <a:t>”</a:t>
            </a:r>
            <a:endParaRPr lang="en-US" altLang="ja-JP" dirty="0" smtClean="0"/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Double buffering </a:t>
            </a:r>
            <a:r>
              <a:rPr lang="en-US" dirty="0" smtClean="0"/>
              <a:t>– two copies of the data</a:t>
            </a:r>
          </a:p>
          <a:p>
            <a:pPr lvl="2"/>
            <a:r>
              <a:rPr lang="en-US" dirty="0" smtClean="0"/>
              <a:t>Kernel and user</a:t>
            </a:r>
          </a:p>
          <a:p>
            <a:pPr lvl="2"/>
            <a:r>
              <a:rPr lang="en-US" dirty="0" smtClean="0"/>
              <a:t>Varying sizes</a:t>
            </a:r>
          </a:p>
          <a:p>
            <a:pPr lvl="2"/>
            <a:r>
              <a:rPr lang="en-US" dirty="0" smtClean="0"/>
              <a:t>Full  / being processed and not-full / being used</a:t>
            </a:r>
          </a:p>
          <a:p>
            <a:pPr lvl="2"/>
            <a:r>
              <a:rPr lang="en-US" dirty="0" smtClean="0"/>
              <a:t>Copy-on-write can be used for efficiency in some cases</a:t>
            </a:r>
          </a:p>
        </p:txBody>
      </p:sp>
    </p:spTree>
    <p:extLst>
      <p:ext uri="{BB962C8B-B14F-4D97-AF65-F5344CB8AC3E}">
        <p14:creationId xmlns:p14="http://schemas.microsoft.com/office/powerpoint/2010/main" xmlns="" val="17011117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>
          <a:xfrm>
            <a:off x="1385888" y="369888"/>
            <a:ext cx="11644312" cy="768350"/>
          </a:xfrm>
        </p:spPr>
        <p:txBody>
          <a:bodyPr/>
          <a:lstStyle/>
          <a:p>
            <a:pPr eaLnBrk="1" hangingPunct="1"/>
            <a:r>
              <a:rPr lang="en-US" smtClean="0"/>
              <a:t>Device-status Table</a:t>
            </a:r>
          </a:p>
        </p:txBody>
      </p:sp>
      <p:pic>
        <p:nvPicPr>
          <p:cNvPr id="54274" name="Picture 4" descr="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657475" y="2125663"/>
            <a:ext cx="9112250" cy="447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>
          <a:xfrm>
            <a:off x="1179513" y="395288"/>
            <a:ext cx="12344400" cy="768350"/>
          </a:xfrm>
        </p:spPr>
        <p:txBody>
          <a:bodyPr/>
          <a:lstStyle/>
          <a:p>
            <a:pPr eaLnBrk="1" hangingPunct="1"/>
            <a:r>
              <a:rPr lang="en-US" sz="4000" smtClean="0"/>
              <a:t>Sun Enterprise 6000 Device-Transfer Rates</a:t>
            </a:r>
            <a:endParaRPr lang="en-US" sz="3400" smtClean="0"/>
          </a:p>
        </p:txBody>
      </p:sp>
      <p:pic>
        <p:nvPicPr>
          <p:cNvPr id="56322" name="Picture 1" descr="13_1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822575" y="1858963"/>
            <a:ext cx="7572375" cy="621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/>
          <p:cNvSpPr>
            <a:spLocks noGrp="1" noChangeArrowheads="1"/>
          </p:cNvSpPr>
          <p:nvPr>
            <p:ph type="title"/>
          </p:nvPr>
        </p:nvSpPr>
        <p:spPr>
          <a:xfrm>
            <a:off x="1166813" y="369888"/>
            <a:ext cx="11863387" cy="768350"/>
          </a:xfrm>
        </p:spPr>
        <p:txBody>
          <a:bodyPr/>
          <a:lstStyle/>
          <a:p>
            <a:pPr eaLnBrk="1" hangingPunct="1"/>
            <a:r>
              <a:rPr lang="en-US" smtClean="0"/>
              <a:t>Kernel I/O Subsystem</a:t>
            </a:r>
          </a:p>
        </p:txBody>
      </p:sp>
      <p:sp>
        <p:nvSpPr>
          <p:cNvPr id="583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156970"/>
            <a:ext cx="12344400" cy="6040438"/>
          </a:xfrm>
        </p:spPr>
        <p:txBody>
          <a:bodyPr/>
          <a:lstStyle/>
          <a:p>
            <a:r>
              <a:rPr lang="en-US" b="1" dirty="0" smtClean="0">
                <a:solidFill>
                  <a:srgbClr val="3366FF"/>
                </a:solidFill>
              </a:rPr>
              <a:t>Caching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- faster device holding copy of data</a:t>
            </a:r>
          </a:p>
          <a:p>
            <a:pPr lvl="1"/>
            <a:r>
              <a:rPr lang="en-US" dirty="0" smtClean="0"/>
              <a:t>Always just a copy</a:t>
            </a:r>
          </a:p>
          <a:p>
            <a:pPr lvl="1"/>
            <a:r>
              <a:rPr lang="en-US" dirty="0" smtClean="0"/>
              <a:t>Key to performance</a:t>
            </a:r>
          </a:p>
          <a:p>
            <a:pPr lvl="1"/>
            <a:r>
              <a:rPr lang="en-US" dirty="0" smtClean="0"/>
              <a:t>Sometimes combined with buffering</a:t>
            </a:r>
            <a:br>
              <a:rPr lang="en-US" dirty="0" smtClean="0"/>
            </a:br>
            <a:endParaRPr lang="en-US" dirty="0" smtClean="0"/>
          </a:p>
          <a:p>
            <a:r>
              <a:rPr lang="en-US" b="1" dirty="0" smtClean="0">
                <a:solidFill>
                  <a:srgbClr val="3366FF"/>
                </a:solidFill>
              </a:rPr>
              <a:t>Spooling</a:t>
            </a:r>
            <a:r>
              <a:rPr lang="en-US" dirty="0" smtClean="0"/>
              <a:t> - hold output for a device</a:t>
            </a:r>
          </a:p>
          <a:p>
            <a:pPr lvl="1"/>
            <a:r>
              <a:rPr lang="en-US" dirty="0" smtClean="0"/>
              <a:t>If device can serve only one request at a time </a:t>
            </a:r>
          </a:p>
          <a:p>
            <a:pPr lvl="1"/>
            <a:r>
              <a:rPr lang="en-US" dirty="0" smtClean="0"/>
              <a:t>i.e., Printing</a:t>
            </a:r>
            <a:br>
              <a:rPr lang="en-US" dirty="0" smtClean="0"/>
            </a:br>
            <a:endParaRPr lang="en-US" dirty="0" smtClean="0"/>
          </a:p>
          <a:p>
            <a:r>
              <a:rPr lang="en-US" b="1" dirty="0" smtClean="0">
                <a:solidFill>
                  <a:srgbClr val="3366FF"/>
                </a:solidFill>
              </a:rPr>
              <a:t>Device reservation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- provides exclusive access to a device</a:t>
            </a:r>
          </a:p>
          <a:p>
            <a:pPr lvl="1"/>
            <a:r>
              <a:rPr lang="en-US" dirty="0" smtClean="0"/>
              <a:t>System calls for allocation and de-allocation</a:t>
            </a:r>
          </a:p>
          <a:p>
            <a:pPr lvl="1"/>
            <a:r>
              <a:rPr lang="en-US" dirty="0" smtClean="0"/>
              <a:t>Watch out for deadlock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Error Handling</a:t>
            </a:r>
          </a:p>
        </p:txBody>
      </p:sp>
      <p:sp>
        <p:nvSpPr>
          <p:cNvPr id="604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382375" cy="6040438"/>
          </a:xfrm>
        </p:spPr>
        <p:txBody>
          <a:bodyPr/>
          <a:lstStyle/>
          <a:p>
            <a:r>
              <a:rPr lang="en-US" smtClean="0"/>
              <a:t>OS can recover from disk read, device unavailable, transient write failures</a:t>
            </a:r>
          </a:p>
          <a:p>
            <a:pPr lvl="1"/>
            <a:r>
              <a:rPr lang="en-US" smtClean="0"/>
              <a:t>Retry a read or write, for example</a:t>
            </a:r>
          </a:p>
          <a:p>
            <a:pPr lvl="1"/>
            <a:r>
              <a:rPr lang="en-US" smtClean="0"/>
              <a:t>Some systems more advanced – Solaris FMA, AIX </a:t>
            </a:r>
          </a:p>
          <a:p>
            <a:pPr lvl="2"/>
            <a:r>
              <a:rPr lang="en-US" smtClean="0"/>
              <a:t>Track error frequencies, stop using device with increasing frequency of retry-able errors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Most return an error number or code when I/O request fails </a:t>
            </a:r>
            <a:br>
              <a:rPr lang="en-US" smtClean="0"/>
            </a:br>
            <a:endParaRPr lang="en-US" smtClean="0"/>
          </a:p>
          <a:p>
            <a:r>
              <a:rPr lang="en-US" smtClean="0"/>
              <a:t>System error logs hold problem reports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I/O Protection</a:t>
            </a:r>
          </a:p>
        </p:txBody>
      </p:sp>
      <p:sp>
        <p:nvSpPr>
          <p:cNvPr id="624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57350"/>
            <a:ext cx="11439525" cy="6040438"/>
          </a:xfrm>
        </p:spPr>
        <p:txBody>
          <a:bodyPr/>
          <a:lstStyle/>
          <a:p>
            <a:r>
              <a:rPr lang="en-US" smtClean="0"/>
              <a:t>User process may accidentally or purposefully attempt to disrupt normal operation via illegal I/O instructions</a:t>
            </a:r>
          </a:p>
          <a:p>
            <a:pPr lvl="1"/>
            <a:r>
              <a:rPr lang="en-US" smtClean="0"/>
              <a:t>All I/O instructions defined to be privileged</a:t>
            </a:r>
          </a:p>
          <a:p>
            <a:pPr lvl="1"/>
            <a:r>
              <a:rPr lang="en-US" smtClean="0"/>
              <a:t>I/O must be performed via system calls</a:t>
            </a:r>
          </a:p>
          <a:p>
            <a:pPr lvl="2"/>
            <a:r>
              <a:rPr lang="en-US" smtClean="0"/>
              <a:t>Memory-mapped and I/O port memory locations must be protected too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Overview</a:t>
            </a:r>
          </a:p>
        </p:txBody>
      </p:sp>
      <p:sp>
        <p:nvSpPr>
          <p:cNvPr id="11266" name="Content Placeholder 2"/>
          <p:cNvSpPr>
            <a:spLocks noGrp="1"/>
          </p:cNvSpPr>
          <p:nvPr>
            <p:ph idx="1"/>
          </p:nvPr>
        </p:nvSpPr>
        <p:spPr>
          <a:xfrm>
            <a:off x="1209675" y="1150661"/>
            <a:ext cx="12344400" cy="6040438"/>
          </a:xfrm>
        </p:spPr>
        <p:txBody>
          <a:bodyPr/>
          <a:lstStyle/>
          <a:p>
            <a:r>
              <a:rPr lang="en-US" dirty="0" smtClean="0"/>
              <a:t>I/O management is a major component of operating system design and operation</a:t>
            </a:r>
          </a:p>
          <a:p>
            <a:pPr lvl="1"/>
            <a:r>
              <a:rPr lang="en-US" dirty="0" smtClean="0"/>
              <a:t>Important aspect of computer operation</a:t>
            </a:r>
          </a:p>
          <a:p>
            <a:pPr lvl="1"/>
            <a:r>
              <a:rPr lang="en-US" dirty="0" smtClean="0"/>
              <a:t>I/O devices vary greatly</a:t>
            </a:r>
          </a:p>
          <a:p>
            <a:pPr lvl="1"/>
            <a:r>
              <a:rPr lang="en-US" dirty="0" smtClean="0"/>
              <a:t>Various methods to control them</a:t>
            </a:r>
          </a:p>
          <a:p>
            <a:pPr lvl="1"/>
            <a:r>
              <a:rPr lang="en-US" dirty="0" smtClean="0"/>
              <a:t>Performance management </a:t>
            </a:r>
          </a:p>
          <a:p>
            <a:pPr lvl="1"/>
            <a:r>
              <a:rPr lang="en-US" dirty="0" smtClean="0"/>
              <a:t>New types of devices frequent</a:t>
            </a:r>
          </a:p>
          <a:p>
            <a:r>
              <a:rPr lang="en-US" dirty="0" smtClean="0"/>
              <a:t>Ports, busses, device controllers connect to various devices</a:t>
            </a:r>
          </a:p>
          <a:p>
            <a:r>
              <a:rPr lang="en-US" b="1" dirty="0" smtClean="0">
                <a:solidFill>
                  <a:srgbClr val="3366FF"/>
                </a:solidFill>
              </a:rPr>
              <a:t>Device drivers </a:t>
            </a:r>
            <a:r>
              <a:rPr lang="en-US" dirty="0" smtClean="0"/>
              <a:t>encapsulate device details</a:t>
            </a:r>
          </a:p>
          <a:p>
            <a:pPr lvl="1"/>
            <a:r>
              <a:rPr lang="en-US" dirty="0" smtClean="0"/>
              <a:t>Present uniform device-access interface to I/O subsystem</a:t>
            </a:r>
          </a:p>
          <a:p>
            <a:pPr lvl="1">
              <a:buNone/>
            </a:pPr>
            <a:endParaRPr lang="en-US" dirty="0" smtClean="0"/>
          </a:p>
          <a:p>
            <a:pPr lvl="1">
              <a:buFont typeface="Monotype Sorts" pitchFamily="-84" charset="2"/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ChangeArrowheads="1"/>
          </p:cNvSpPr>
          <p:nvPr>
            <p:ph type="title"/>
          </p:nvPr>
        </p:nvSpPr>
        <p:spPr>
          <a:xfrm>
            <a:off x="1474788" y="369888"/>
            <a:ext cx="11555412" cy="768350"/>
          </a:xfrm>
        </p:spPr>
        <p:txBody>
          <a:bodyPr/>
          <a:lstStyle/>
          <a:p>
            <a:pPr eaLnBrk="1" hangingPunct="1"/>
            <a:r>
              <a:rPr lang="en-US" smtClean="0"/>
              <a:t>Use of a System Call to Perform I/O</a:t>
            </a:r>
          </a:p>
        </p:txBody>
      </p:sp>
      <p:pic>
        <p:nvPicPr>
          <p:cNvPr id="64514" name="Picture 1" descr="13_1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35313" y="1490663"/>
            <a:ext cx="5875337" cy="6948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9888"/>
            <a:ext cx="11658600" cy="768350"/>
          </a:xfrm>
        </p:spPr>
        <p:txBody>
          <a:bodyPr/>
          <a:lstStyle/>
          <a:p>
            <a:pPr eaLnBrk="1" hangingPunct="1"/>
            <a:r>
              <a:rPr lang="en-US" smtClean="0"/>
              <a:t>Kernel Data Structures</a:t>
            </a:r>
          </a:p>
        </p:txBody>
      </p:sp>
      <p:sp>
        <p:nvSpPr>
          <p:cNvPr id="665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41813" y="1157216"/>
            <a:ext cx="12681268" cy="5491307"/>
          </a:xfrm>
        </p:spPr>
        <p:txBody>
          <a:bodyPr/>
          <a:lstStyle/>
          <a:p>
            <a:r>
              <a:rPr lang="en-US" dirty="0" smtClean="0"/>
              <a:t>Kernel keeps state info for I/O components, including open file tables, network connections, character device state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Many, many complex data structures to track buffers, memory allocation, </a:t>
            </a:r>
            <a:r>
              <a:rPr lang="ja-JP" altLang="en-US" dirty="0" smtClean="0"/>
              <a:t>“</a:t>
            </a:r>
            <a:r>
              <a:rPr lang="en-US" altLang="ja-JP" dirty="0" smtClean="0"/>
              <a:t>dirty</a:t>
            </a:r>
            <a:r>
              <a:rPr lang="ja-JP" altLang="en-US" dirty="0" smtClean="0"/>
              <a:t>”</a:t>
            </a:r>
            <a:r>
              <a:rPr lang="en-US" altLang="ja-JP" dirty="0" smtClean="0"/>
              <a:t> blocks</a:t>
            </a:r>
            <a:br>
              <a:rPr lang="en-US" altLang="ja-JP" dirty="0" smtClean="0"/>
            </a:br>
            <a:endParaRPr lang="en-US" altLang="ja-JP" dirty="0" smtClean="0"/>
          </a:p>
          <a:p>
            <a:r>
              <a:rPr lang="en-US" dirty="0" smtClean="0"/>
              <a:t>Some use object-oriented methods and message passing to implement I/O</a:t>
            </a:r>
          </a:p>
          <a:p>
            <a:pPr lvl="1"/>
            <a:r>
              <a:rPr lang="en-US" dirty="0" smtClean="0"/>
              <a:t>Windows uses message passing</a:t>
            </a:r>
          </a:p>
          <a:p>
            <a:pPr lvl="2"/>
            <a:r>
              <a:rPr lang="en-US" dirty="0" smtClean="0"/>
              <a:t>Message with I/O information passed from user mode into kernel</a:t>
            </a:r>
          </a:p>
          <a:p>
            <a:pPr lvl="2"/>
            <a:r>
              <a:rPr lang="en-US" dirty="0" smtClean="0"/>
              <a:t>Message modified as it flows through to device driver and back to process</a:t>
            </a:r>
          </a:p>
          <a:p>
            <a:pPr lvl="2"/>
            <a:r>
              <a:rPr lang="en-US" dirty="0" smtClean="0"/>
              <a:t>Pros / cons?</a:t>
            </a:r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/>
          <p:cNvSpPr>
            <a:spLocks noGrp="1" noChangeArrowheads="1"/>
          </p:cNvSpPr>
          <p:nvPr>
            <p:ph type="title"/>
          </p:nvPr>
        </p:nvSpPr>
        <p:spPr>
          <a:xfrm>
            <a:off x="1212850" y="369888"/>
            <a:ext cx="11817350" cy="768350"/>
          </a:xfrm>
        </p:spPr>
        <p:txBody>
          <a:bodyPr/>
          <a:lstStyle/>
          <a:p>
            <a:pPr eaLnBrk="1" hangingPunct="1"/>
            <a:r>
              <a:rPr lang="en-US" smtClean="0"/>
              <a:t>UNIX I/O Kernel Structure</a:t>
            </a:r>
            <a:endParaRPr lang="en-US" sz="3400" smtClean="0"/>
          </a:p>
        </p:txBody>
      </p:sp>
      <p:pic>
        <p:nvPicPr>
          <p:cNvPr id="68610" name="Picture 1" descr="13_1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384425" y="1797050"/>
            <a:ext cx="8396288" cy="6408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ChangeArrowheads="1"/>
          </p:cNvSpPr>
          <p:nvPr>
            <p:ph type="title"/>
          </p:nvPr>
        </p:nvSpPr>
        <p:spPr>
          <a:xfrm>
            <a:off x="1166813" y="369888"/>
            <a:ext cx="11863387" cy="768350"/>
          </a:xfrm>
        </p:spPr>
        <p:txBody>
          <a:bodyPr/>
          <a:lstStyle/>
          <a:p>
            <a:pPr eaLnBrk="1" hangingPunct="1"/>
            <a:r>
              <a:rPr lang="en-US" smtClean="0"/>
              <a:t>Power Management</a:t>
            </a:r>
          </a:p>
        </p:txBody>
      </p:sp>
      <p:sp>
        <p:nvSpPr>
          <p:cNvPr id="7065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strictly domain of I/O, but much is I/O related</a:t>
            </a:r>
          </a:p>
          <a:p>
            <a:r>
              <a:rPr lang="en-US" dirty="0" smtClean="0"/>
              <a:t>Computers and devices use electricity, generate heat, frequently require cooling</a:t>
            </a:r>
          </a:p>
          <a:p>
            <a:r>
              <a:rPr lang="en-US" dirty="0" err="1" smtClean="0"/>
              <a:t>OSes</a:t>
            </a:r>
            <a:r>
              <a:rPr lang="en-US" dirty="0" smtClean="0"/>
              <a:t> can help manage and improve use</a:t>
            </a:r>
          </a:p>
          <a:p>
            <a:pPr lvl="1"/>
            <a:r>
              <a:rPr lang="en-US" dirty="0" smtClean="0"/>
              <a:t>Cloud computing environments move virtual machines between servers</a:t>
            </a:r>
          </a:p>
          <a:p>
            <a:pPr lvl="2"/>
            <a:r>
              <a:rPr lang="en-US" dirty="0" smtClean="0"/>
              <a:t>Can end up evacuating whole systems and shutting them down</a:t>
            </a:r>
          </a:p>
          <a:p>
            <a:r>
              <a:rPr lang="en-US" dirty="0" smtClean="0"/>
              <a:t>Mobile computing has power management as first class OS aspect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ChangeArrowheads="1"/>
          </p:cNvSpPr>
          <p:nvPr>
            <p:ph type="title"/>
          </p:nvPr>
        </p:nvSpPr>
        <p:spPr>
          <a:xfrm>
            <a:off x="1166813" y="369888"/>
            <a:ext cx="11863387" cy="768350"/>
          </a:xfrm>
        </p:spPr>
        <p:txBody>
          <a:bodyPr/>
          <a:lstStyle/>
          <a:p>
            <a:pPr eaLnBrk="1" hangingPunct="1"/>
            <a:r>
              <a:rPr lang="en-US" smtClean="0"/>
              <a:t>Power Management</a:t>
            </a:r>
          </a:p>
        </p:txBody>
      </p:sp>
      <p:sp>
        <p:nvSpPr>
          <p:cNvPr id="706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2515" y="1522730"/>
            <a:ext cx="12344400" cy="6040438"/>
          </a:xfrm>
        </p:spPr>
        <p:txBody>
          <a:bodyPr/>
          <a:lstStyle/>
          <a:p>
            <a:r>
              <a:rPr lang="en-US" dirty="0" smtClean="0"/>
              <a:t>For example, Android implements</a:t>
            </a:r>
          </a:p>
          <a:p>
            <a:pPr lvl="1"/>
            <a:r>
              <a:rPr lang="en-US" dirty="0" smtClean="0"/>
              <a:t>Component-level power management</a:t>
            </a:r>
          </a:p>
          <a:p>
            <a:pPr lvl="2"/>
            <a:r>
              <a:rPr lang="en-US" dirty="0" smtClean="0"/>
              <a:t>Understands relationship between components</a:t>
            </a:r>
          </a:p>
          <a:p>
            <a:pPr lvl="2"/>
            <a:r>
              <a:rPr lang="en-US" dirty="0" smtClean="0"/>
              <a:t>Build device tree representing physical device topology</a:t>
            </a:r>
          </a:p>
          <a:p>
            <a:pPr lvl="2"/>
            <a:r>
              <a:rPr lang="en-US" dirty="0" smtClean="0"/>
              <a:t>System bus -&gt; I/O subsystem -&gt; {flash, USB storage}</a:t>
            </a:r>
          </a:p>
          <a:p>
            <a:pPr lvl="2"/>
            <a:r>
              <a:rPr lang="en-US" dirty="0" smtClean="0"/>
              <a:t>Device driver tracks state of device, whether in use</a:t>
            </a:r>
          </a:p>
          <a:p>
            <a:pPr lvl="2"/>
            <a:r>
              <a:rPr lang="en-US" dirty="0" smtClean="0"/>
              <a:t>Unused component – turn it off</a:t>
            </a:r>
          </a:p>
          <a:p>
            <a:pPr lvl="2"/>
            <a:r>
              <a:rPr lang="en-US" dirty="0" smtClean="0"/>
              <a:t>All devices in tree branch unused – turn off branch</a:t>
            </a:r>
          </a:p>
        </p:txBody>
      </p:sp>
    </p:spTree>
    <p:extLst>
      <p:ext uri="{BB962C8B-B14F-4D97-AF65-F5344CB8AC3E}">
        <p14:creationId xmlns:p14="http://schemas.microsoft.com/office/powerpoint/2010/main" xmlns="" val="3979378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ChangeArrowheads="1"/>
          </p:cNvSpPr>
          <p:nvPr>
            <p:ph type="title"/>
          </p:nvPr>
        </p:nvSpPr>
        <p:spPr>
          <a:xfrm>
            <a:off x="1166813" y="369888"/>
            <a:ext cx="11863387" cy="768350"/>
          </a:xfrm>
        </p:spPr>
        <p:txBody>
          <a:bodyPr/>
          <a:lstStyle/>
          <a:p>
            <a:pPr eaLnBrk="1" hangingPunct="1"/>
            <a:r>
              <a:rPr lang="en-US" smtClean="0"/>
              <a:t>Power Management</a:t>
            </a:r>
          </a:p>
        </p:txBody>
      </p:sp>
      <p:sp>
        <p:nvSpPr>
          <p:cNvPr id="706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2515" y="1492250"/>
            <a:ext cx="12344400" cy="6040438"/>
          </a:xfrm>
        </p:spPr>
        <p:txBody>
          <a:bodyPr/>
          <a:lstStyle/>
          <a:p>
            <a:r>
              <a:rPr lang="en-US" dirty="0" smtClean="0"/>
              <a:t>For example, Android implements</a:t>
            </a:r>
          </a:p>
          <a:p>
            <a:pPr lvl="1"/>
            <a:r>
              <a:rPr lang="en-US" dirty="0" smtClean="0"/>
              <a:t>Wake locks – like other locks but prevent sleep of device when lock is held</a:t>
            </a:r>
          </a:p>
          <a:p>
            <a:pPr lvl="1"/>
            <a:r>
              <a:rPr lang="en-US" dirty="0" smtClean="0"/>
              <a:t>Power collapse – put a device into very deep sleep</a:t>
            </a:r>
          </a:p>
          <a:p>
            <a:pPr lvl="2"/>
            <a:r>
              <a:rPr lang="en-US" dirty="0" smtClean="0"/>
              <a:t>Marginal power use</a:t>
            </a:r>
          </a:p>
          <a:p>
            <a:pPr lvl="2"/>
            <a:r>
              <a:rPr lang="en-US" dirty="0" smtClean="0"/>
              <a:t>Only awake enough to respond to external stimuli (button press, incoming call)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1823819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title"/>
          </p:nvPr>
        </p:nvSpPr>
        <p:spPr>
          <a:xfrm>
            <a:off x="1355725" y="369888"/>
            <a:ext cx="11674475" cy="768350"/>
          </a:xfrm>
        </p:spPr>
        <p:txBody>
          <a:bodyPr/>
          <a:lstStyle/>
          <a:p>
            <a:pPr eaLnBrk="1" hangingPunct="1"/>
            <a:r>
              <a:rPr lang="en-US" smtClean="0"/>
              <a:t>Chapter 13:  I/O Systems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I/O Hardware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Application I/O Interface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Kernel I/O Subsystem</a:t>
            </a:r>
          </a:p>
          <a:p>
            <a:r>
              <a:rPr lang="en-US" dirty="0" smtClean="0"/>
              <a:t>Transforming I/O Requests to Hardware Operations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STREAMS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xmlns="" val="28214786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/>
          <p:cNvSpPr>
            <a:spLocks noGrp="1" noChangeArrowheads="1"/>
          </p:cNvSpPr>
          <p:nvPr>
            <p:ph type="title"/>
          </p:nvPr>
        </p:nvSpPr>
        <p:spPr>
          <a:xfrm>
            <a:off x="1431925" y="369888"/>
            <a:ext cx="11598275" cy="768350"/>
          </a:xfrm>
        </p:spPr>
        <p:txBody>
          <a:bodyPr/>
          <a:lstStyle/>
          <a:p>
            <a:pPr eaLnBrk="1" hangingPunct="1"/>
            <a:r>
              <a:rPr lang="en-US" smtClean="0"/>
              <a:t>I/O Requests to Hardware Operations</a:t>
            </a:r>
          </a:p>
        </p:txBody>
      </p:sp>
      <p:sp>
        <p:nvSpPr>
          <p:cNvPr id="7270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Consider reading a file from disk for a process:</a:t>
            </a:r>
            <a:br>
              <a:rPr lang="en-US" smtClean="0"/>
            </a:br>
            <a:r>
              <a:rPr lang="en-US" smtClean="0"/>
              <a:t> </a:t>
            </a:r>
          </a:p>
          <a:p>
            <a:pPr lvl="1"/>
            <a:r>
              <a:rPr lang="en-US" smtClean="0"/>
              <a:t>Determine device holding file </a:t>
            </a:r>
          </a:p>
          <a:p>
            <a:pPr lvl="1"/>
            <a:r>
              <a:rPr lang="en-US" smtClean="0"/>
              <a:t>Translate name to device representation</a:t>
            </a:r>
          </a:p>
          <a:p>
            <a:pPr lvl="1"/>
            <a:r>
              <a:rPr lang="en-US" smtClean="0"/>
              <a:t>Physically read data from disk into buffer</a:t>
            </a:r>
          </a:p>
          <a:p>
            <a:pPr lvl="1"/>
            <a:r>
              <a:rPr lang="en-US" smtClean="0"/>
              <a:t>Make data available to requesting process</a:t>
            </a:r>
          </a:p>
          <a:p>
            <a:pPr lvl="1"/>
            <a:r>
              <a:rPr lang="en-US" smtClean="0"/>
              <a:t>Return control to process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/>
          <p:cNvSpPr>
            <a:spLocks noGrp="1" noChangeArrowheads="1"/>
          </p:cNvSpPr>
          <p:nvPr>
            <p:ph type="title"/>
          </p:nvPr>
        </p:nvSpPr>
        <p:spPr>
          <a:xfrm>
            <a:off x="1389063" y="369888"/>
            <a:ext cx="11641137" cy="768350"/>
          </a:xfrm>
        </p:spPr>
        <p:txBody>
          <a:bodyPr/>
          <a:lstStyle/>
          <a:p>
            <a:pPr eaLnBrk="1" hangingPunct="1"/>
            <a:r>
              <a:rPr lang="en-US" smtClean="0"/>
              <a:t>Life Cycle of An I/O Request</a:t>
            </a:r>
            <a:endParaRPr lang="en-US" sz="3400" smtClean="0"/>
          </a:p>
        </p:txBody>
      </p:sp>
      <p:pic>
        <p:nvPicPr>
          <p:cNvPr id="74754" name="Picture 4" descr="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751263" y="1385888"/>
            <a:ext cx="5588000" cy="718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title"/>
          </p:nvPr>
        </p:nvSpPr>
        <p:spPr>
          <a:xfrm>
            <a:off x="1355725" y="369888"/>
            <a:ext cx="11674475" cy="768350"/>
          </a:xfrm>
        </p:spPr>
        <p:txBody>
          <a:bodyPr/>
          <a:lstStyle/>
          <a:p>
            <a:pPr eaLnBrk="1" hangingPunct="1"/>
            <a:r>
              <a:rPr lang="en-US" smtClean="0"/>
              <a:t>Chapter 13:  I/O Systems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I/O Hardware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Application I/O Interface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Kernel I/O Subsystem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Transforming I/O Requests to Hardware Operations</a:t>
            </a:r>
          </a:p>
          <a:p>
            <a:r>
              <a:rPr lang="en-US" dirty="0" smtClean="0"/>
              <a:t>STREAMS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xmlns="" val="551418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title"/>
          </p:nvPr>
        </p:nvSpPr>
        <p:spPr>
          <a:xfrm>
            <a:off x="1355725" y="369888"/>
            <a:ext cx="11674475" cy="768350"/>
          </a:xfrm>
        </p:spPr>
        <p:txBody>
          <a:bodyPr/>
          <a:lstStyle/>
          <a:p>
            <a:pPr eaLnBrk="1" hangingPunct="1"/>
            <a:r>
              <a:rPr lang="en-US" smtClean="0"/>
              <a:t>Chapter 13:  I/O Systems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 smtClean="0"/>
              <a:t>I/O Hardware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Application I/O Interface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Kernel I/O Subsystem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Transforming I/O Requests to Hardware Operations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STREAMS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xmlns="" val="2612294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ChangeArrowheads="1"/>
          </p:cNvSpPr>
          <p:nvPr>
            <p:ph type="title"/>
          </p:nvPr>
        </p:nvSpPr>
        <p:spPr>
          <a:xfrm>
            <a:off x="1198563" y="369888"/>
            <a:ext cx="11831637" cy="768350"/>
          </a:xfrm>
        </p:spPr>
        <p:txBody>
          <a:bodyPr/>
          <a:lstStyle/>
          <a:p>
            <a:pPr eaLnBrk="1" hangingPunct="1"/>
            <a:r>
              <a:rPr lang="en-US" smtClean="0"/>
              <a:t>STREAMS</a:t>
            </a:r>
          </a:p>
        </p:txBody>
      </p:sp>
      <p:sp>
        <p:nvSpPr>
          <p:cNvPr id="768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468100" cy="6040438"/>
          </a:xfrm>
        </p:spPr>
        <p:txBody>
          <a:bodyPr/>
          <a:lstStyle/>
          <a:p>
            <a:r>
              <a:rPr lang="en-US" b="1" dirty="0" smtClean="0">
                <a:solidFill>
                  <a:srgbClr val="3366FF"/>
                </a:solidFill>
              </a:rPr>
              <a:t>STREAM</a:t>
            </a:r>
            <a:r>
              <a:rPr lang="en-US" dirty="0" smtClean="0"/>
              <a:t> – a full-duplex communication channel between a user-level process and a device in Unix System V and beyond</a:t>
            </a:r>
          </a:p>
          <a:p>
            <a:endParaRPr lang="en-US" dirty="0" smtClean="0"/>
          </a:p>
          <a:p>
            <a:r>
              <a:rPr lang="en-US" dirty="0" smtClean="0"/>
              <a:t>A STREAM consists of:</a:t>
            </a:r>
          </a:p>
          <a:p>
            <a:pPr>
              <a:buFont typeface="Monotype Sorts" pitchFamily="-84" charset="2"/>
              <a:buNone/>
            </a:pPr>
            <a:r>
              <a:rPr lang="en-US" dirty="0" smtClean="0"/>
              <a:t>	- STREAM head interfaces with the user process</a:t>
            </a:r>
          </a:p>
          <a:p>
            <a:pPr>
              <a:buFont typeface="Monotype Sorts" pitchFamily="-84" charset="2"/>
              <a:buNone/>
            </a:pPr>
            <a:r>
              <a:rPr lang="en-US" dirty="0" smtClean="0"/>
              <a:t>	- driver end interfaces with the device</a:t>
            </a:r>
            <a:br>
              <a:rPr lang="en-US" dirty="0" smtClean="0"/>
            </a:br>
            <a:r>
              <a:rPr lang="en-US" dirty="0" smtClean="0"/>
              <a:t>- zero or more STREAM modules between them</a:t>
            </a:r>
          </a:p>
          <a:p>
            <a:pPr>
              <a:buFont typeface="Monotype Sorts" pitchFamily="-84" charset="2"/>
              <a:buNone/>
            </a:pPr>
            <a:endParaRPr lang="en-US" dirty="0" smtClean="0"/>
          </a:p>
          <a:p>
            <a:r>
              <a:rPr lang="en-US" dirty="0" smtClean="0"/>
              <a:t>Each module contains a </a:t>
            </a:r>
            <a:r>
              <a:rPr lang="en-US" b="1" dirty="0" smtClean="0">
                <a:solidFill>
                  <a:srgbClr val="3366FF"/>
                </a:solidFill>
              </a:rPr>
              <a:t>read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rgbClr val="3366FF"/>
                </a:solidFill>
              </a:rPr>
              <a:t>queue</a:t>
            </a:r>
            <a:r>
              <a:rPr lang="en-US" dirty="0" smtClean="0"/>
              <a:t> and a </a:t>
            </a:r>
            <a:r>
              <a:rPr lang="en-US" b="1" dirty="0" smtClean="0">
                <a:solidFill>
                  <a:srgbClr val="3366FF"/>
                </a:solidFill>
              </a:rPr>
              <a:t>write queue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ChangeArrowheads="1"/>
          </p:cNvSpPr>
          <p:nvPr>
            <p:ph type="title"/>
          </p:nvPr>
        </p:nvSpPr>
        <p:spPr>
          <a:xfrm>
            <a:off x="1198563" y="369888"/>
            <a:ext cx="11831637" cy="768350"/>
          </a:xfrm>
        </p:spPr>
        <p:txBody>
          <a:bodyPr/>
          <a:lstStyle/>
          <a:p>
            <a:pPr eaLnBrk="1" hangingPunct="1"/>
            <a:r>
              <a:rPr lang="en-US" smtClean="0"/>
              <a:t>STREAMS</a:t>
            </a:r>
          </a:p>
        </p:txBody>
      </p:sp>
      <p:sp>
        <p:nvSpPr>
          <p:cNvPr id="768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468100" cy="6040438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Message passing is used to communicate between queues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Flow control </a:t>
            </a:r>
            <a:r>
              <a:rPr lang="en-US" dirty="0" smtClean="0"/>
              <a:t>option to indicate available or busy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Asynchronous internally, synchronous where user process communicates with stream head</a:t>
            </a:r>
          </a:p>
        </p:txBody>
      </p:sp>
    </p:spTree>
    <p:extLst>
      <p:ext uri="{BB962C8B-B14F-4D97-AF65-F5344CB8AC3E}">
        <p14:creationId xmlns:p14="http://schemas.microsoft.com/office/powerpoint/2010/main" xmlns="" val="12693176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/>
          <p:cNvSpPr>
            <a:spLocks noGrp="1" noChangeArrowheads="1"/>
          </p:cNvSpPr>
          <p:nvPr>
            <p:ph type="title"/>
          </p:nvPr>
        </p:nvSpPr>
        <p:spPr>
          <a:xfrm>
            <a:off x="1690688" y="0"/>
            <a:ext cx="11658600" cy="1125538"/>
          </a:xfrm>
        </p:spPr>
        <p:txBody>
          <a:bodyPr/>
          <a:lstStyle/>
          <a:p>
            <a:pPr eaLnBrk="1" hangingPunct="1"/>
            <a:r>
              <a:rPr lang="en-US" smtClean="0"/>
              <a:t>The STREAMS Structure</a:t>
            </a:r>
            <a:endParaRPr lang="en-US" sz="3400" smtClean="0"/>
          </a:p>
        </p:txBody>
      </p:sp>
      <p:pic>
        <p:nvPicPr>
          <p:cNvPr id="78850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963988" y="2043113"/>
            <a:ext cx="6527800" cy="615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title"/>
          </p:nvPr>
        </p:nvSpPr>
        <p:spPr>
          <a:xfrm>
            <a:off x="1355725" y="369888"/>
            <a:ext cx="11674475" cy="768350"/>
          </a:xfrm>
        </p:spPr>
        <p:txBody>
          <a:bodyPr/>
          <a:lstStyle/>
          <a:p>
            <a:pPr eaLnBrk="1" hangingPunct="1"/>
            <a:r>
              <a:rPr lang="en-US" smtClean="0"/>
              <a:t>Chapter 13:  I/O Systems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I/O Hardware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Application I/O Interface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Kernel I/O Subsystem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Transforming I/O Requests to Hardware Operations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STREAMS</a:t>
            </a:r>
          </a:p>
          <a:p>
            <a:r>
              <a:rPr lang="en-US" dirty="0" smtClean="0"/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xmlns="" val="17416282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Performance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I/O a major factor in system performance:</a:t>
            </a:r>
            <a:br>
              <a:rPr lang="en-US" smtClean="0"/>
            </a:br>
            <a:endParaRPr lang="en-US" smtClean="0"/>
          </a:p>
          <a:p>
            <a:pPr lvl="1"/>
            <a:r>
              <a:rPr lang="en-US" smtClean="0"/>
              <a:t>Demands CPU to execute device driver, kernel I/O code</a:t>
            </a:r>
          </a:p>
          <a:p>
            <a:pPr lvl="1"/>
            <a:r>
              <a:rPr lang="en-US" smtClean="0"/>
              <a:t>Context switches due to interrupts</a:t>
            </a:r>
          </a:p>
          <a:p>
            <a:pPr lvl="1"/>
            <a:r>
              <a:rPr lang="en-US" smtClean="0"/>
              <a:t>Data copying</a:t>
            </a:r>
          </a:p>
          <a:p>
            <a:pPr lvl="1"/>
            <a:r>
              <a:rPr lang="en-US" smtClean="0"/>
              <a:t>Network traffic especially stressful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2"/>
          <p:cNvSpPr>
            <a:spLocks noGrp="1" noChangeArrowheads="1"/>
          </p:cNvSpPr>
          <p:nvPr>
            <p:ph type="title"/>
          </p:nvPr>
        </p:nvSpPr>
        <p:spPr>
          <a:xfrm>
            <a:off x="1400175" y="369888"/>
            <a:ext cx="11630025" cy="768350"/>
          </a:xfrm>
        </p:spPr>
        <p:txBody>
          <a:bodyPr/>
          <a:lstStyle/>
          <a:p>
            <a:pPr eaLnBrk="1" hangingPunct="1"/>
            <a:r>
              <a:rPr lang="en-US" smtClean="0"/>
              <a:t>Intercomputer Communications</a:t>
            </a:r>
            <a:endParaRPr lang="en-US" sz="3400" smtClean="0"/>
          </a:p>
        </p:txBody>
      </p:sp>
      <p:pic>
        <p:nvPicPr>
          <p:cNvPr id="82946" name="Picture 1" descr="13_1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633788" y="1484313"/>
            <a:ext cx="6248400" cy="709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/>
          <p:cNvSpPr>
            <a:spLocks noGrp="1" noChangeArrowheads="1"/>
          </p:cNvSpPr>
          <p:nvPr>
            <p:ph type="title"/>
          </p:nvPr>
        </p:nvSpPr>
        <p:spPr>
          <a:xfrm>
            <a:off x="1417638" y="369888"/>
            <a:ext cx="11612562" cy="768350"/>
          </a:xfrm>
        </p:spPr>
        <p:txBody>
          <a:bodyPr/>
          <a:lstStyle/>
          <a:p>
            <a:pPr eaLnBrk="1" hangingPunct="1"/>
            <a:r>
              <a:rPr lang="en-US" smtClean="0"/>
              <a:t>Improving Performance</a:t>
            </a:r>
          </a:p>
        </p:txBody>
      </p:sp>
      <p:sp>
        <p:nvSpPr>
          <p:cNvPr id="849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410950" cy="6040438"/>
          </a:xfrm>
        </p:spPr>
        <p:txBody>
          <a:bodyPr/>
          <a:lstStyle/>
          <a:p>
            <a:r>
              <a:rPr lang="en-US" dirty="0" smtClean="0"/>
              <a:t>Reduce number of context switches</a:t>
            </a:r>
          </a:p>
          <a:p>
            <a:r>
              <a:rPr lang="en-US" dirty="0" smtClean="0"/>
              <a:t>Reduce data copying</a:t>
            </a:r>
          </a:p>
          <a:p>
            <a:r>
              <a:rPr lang="en-US" dirty="0" smtClean="0"/>
              <a:t>Reduce interrupts by using large transfers, smart controllers, polling</a:t>
            </a:r>
          </a:p>
          <a:p>
            <a:r>
              <a:rPr lang="en-US" dirty="0" smtClean="0"/>
              <a:t>Use DMA</a:t>
            </a:r>
          </a:p>
          <a:p>
            <a:r>
              <a:rPr lang="en-US" dirty="0" smtClean="0"/>
              <a:t>Use smarter hardware devices</a:t>
            </a:r>
          </a:p>
          <a:p>
            <a:r>
              <a:rPr lang="en-US" dirty="0" smtClean="0"/>
              <a:t>Balance CPU, memory, bus, and I/O performance for highest throughput</a:t>
            </a:r>
          </a:p>
          <a:p>
            <a:r>
              <a:rPr lang="en-US" dirty="0" smtClean="0"/>
              <a:t>Move user-mode processes / daemons to kernel threads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9888"/>
            <a:ext cx="11658600" cy="768350"/>
          </a:xfrm>
        </p:spPr>
        <p:txBody>
          <a:bodyPr/>
          <a:lstStyle/>
          <a:p>
            <a:pPr eaLnBrk="1" hangingPunct="1"/>
            <a:r>
              <a:rPr lang="en-US" smtClean="0"/>
              <a:t>Device-Functionality Progression</a:t>
            </a:r>
            <a:endParaRPr lang="en-US" sz="3400" smtClean="0"/>
          </a:p>
        </p:txBody>
      </p:sp>
      <p:pic>
        <p:nvPicPr>
          <p:cNvPr id="87042" name="Picture 1" descr="13_16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98700" y="1954213"/>
            <a:ext cx="9482138" cy="5646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863"/>
          </a:xfrm>
        </p:spPr>
        <p:txBody>
          <a:bodyPr/>
          <a:lstStyle/>
          <a:p>
            <a:pPr eaLnBrk="1" hangingPunct="1"/>
            <a:r>
              <a:rPr lang="en-US" smtClean="0"/>
              <a:t>End of Chapter 13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2"/>
          <p:cNvSpPr>
            <a:spLocks noGrp="1" noChangeArrowheads="1"/>
          </p:cNvSpPr>
          <p:nvPr>
            <p:ph type="title"/>
          </p:nvPr>
        </p:nvSpPr>
        <p:spPr>
          <a:xfrm>
            <a:off x="1052513" y="369888"/>
            <a:ext cx="11977687" cy="768350"/>
          </a:xfrm>
        </p:spPr>
        <p:txBody>
          <a:bodyPr/>
          <a:lstStyle/>
          <a:p>
            <a:pPr eaLnBrk="1" hangingPunct="1"/>
            <a:r>
              <a:rPr lang="en-US" smtClean="0"/>
              <a:t>I/O Hardware</a:t>
            </a:r>
          </a:p>
        </p:txBody>
      </p:sp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1304" y="1150670"/>
            <a:ext cx="12344400" cy="6040438"/>
          </a:xfrm>
        </p:spPr>
        <p:txBody>
          <a:bodyPr/>
          <a:lstStyle/>
          <a:p>
            <a:r>
              <a:rPr lang="en-US" dirty="0" smtClean="0"/>
              <a:t>Incredible variety of I/O devices</a:t>
            </a:r>
          </a:p>
          <a:p>
            <a:pPr lvl="1"/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Transmission</a:t>
            </a:r>
          </a:p>
          <a:p>
            <a:pPr lvl="1"/>
            <a:r>
              <a:rPr lang="en-US" dirty="0" smtClean="0"/>
              <a:t>Human-interface</a:t>
            </a:r>
          </a:p>
          <a:p>
            <a:r>
              <a:rPr lang="en-US" dirty="0" smtClean="0"/>
              <a:t>Common concepts – signals from I/O devices interface with computer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Port </a:t>
            </a:r>
            <a:r>
              <a:rPr lang="en-US" dirty="0" smtClean="0"/>
              <a:t>– connection point for device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Bus</a:t>
            </a:r>
            <a:r>
              <a:rPr lang="en-US" dirty="0" smtClean="0"/>
              <a:t> - </a:t>
            </a:r>
            <a:r>
              <a:rPr lang="en-US" b="1" dirty="0" smtClean="0">
                <a:solidFill>
                  <a:srgbClr val="3366FF"/>
                </a:solidFill>
              </a:rPr>
              <a:t>daisy chain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or shared direct access</a:t>
            </a:r>
          </a:p>
          <a:p>
            <a:pPr lvl="2"/>
            <a:r>
              <a:rPr lang="en-US" b="1" dirty="0" smtClean="0">
                <a:solidFill>
                  <a:srgbClr val="3366FF"/>
                </a:solidFill>
              </a:rPr>
              <a:t>PCI</a:t>
            </a:r>
            <a:r>
              <a:rPr lang="en-US" dirty="0" smtClean="0"/>
              <a:t> bus common in PCs and servers, PCI Express (</a:t>
            </a:r>
            <a:r>
              <a:rPr lang="en-US" b="1" dirty="0" err="1" smtClean="0">
                <a:solidFill>
                  <a:srgbClr val="3366FF"/>
                </a:solidFill>
              </a:rPr>
              <a:t>PCIe</a:t>
            </a:r>
            <a:r>
              <a:rPr lang="en-US" dirty="0" smtClean="0"/>
              <a:t>) </a:t>
            </a:r>
          </a:p>
          <a:p>
            <a:pPr lvl="2"/>
            <a:r>
              <a:rPr lang="en-US" b="1" dirty="0" smtClean="0">
                <a:solidFill>
                  <a:srgbClr val="3366FF"/>
                </a:solidFill>
              </a:rPr>
              <a:t>expansion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3366FF"/>
                </a:solidFill>
              </a:rPr>
              <a:t>bus</a:t>
            </a:r>
            <a:r>
              <a:rPr lang="en-US" dirty="0" smtClean="0"/>
              <a:t> connects relatively slow devices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2"/>
          <p:cNvSpPr>
            <a:spLocks noGrp="1" noChangeArrowheads="1"/>
          </p:cNvSpPr>
          <p:nvPr>
            <p:ph type="title"/>
          </p:nvPr>
        </p:nvSpPr>
        <p:spPr>
          <a:xfrm>
            <a:off x="1052513" y="369888"/>
            <a:ext cx="11977687" cy="768350"/>
          </a:xfrm>
        </p:spPr>
        <p:txBody>
          <a:bodyPr/>
          <a:lstStyle/>
          <a:p>
            <a:pPr eaLnBrk="1" hangingPunct="1"/>
            <a:r>
              <a:rPr lang="en-US" smtClean="0"/>
              <a:t>I/O Hardware</a:t>
            </a:r>
          </a:p>
        </p:txBody>
      </p:sp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1304" y="1150670"/>
            <a:ext cx="12344400" cy="6040438"/>
          </a:xfrm>
        </p:spPr>
        <p:txBody>
          <a:bodyPr/>
          <a:lstStyle/>
          <a:p>
            <a:r>
              <a:rPr lang="en-US" dirty="0" smtClean="0"/>
              <a:t>Common concepts – signals from I/O devices interface with computer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Controller</a:t>
            </a:r>
            <a:r>
              <a:rPr lang="en-US" dirty="0" smtClean="0"/>
              <a:t> (</a:t>
            </a:r>
            <a:r>
              <a:rPr lang="en-US" b="1" dirty="0" smtClean="0">
                <a:solidFill>
                  <a:srgbClr val="3366FF"/>
                </a:solidFill>
              </a:rPr>
              <a:t>host adapter</a:t>
            </a:r>
            <a:r>
              <a:rPr lang="en-US" dirty="0" smtClean="0"/>
              <a:t>) – electronics that operate port, bus, device</a:t>
            </a:r>
          </a:p>
          <a:p>
            <a:pPr lvl="2"/>
            <a:r>
              <a:rPr lang="en-US" dirty="0" smtClean="0"/>
              <a:t>Sometimes integrated</a:t>
            </a:r>
          </a:p>
          <a:p>
            <a:pPr lvl="2"/>
            <a:r>
              <a:rPr lang="en-US" dirty="0" smtClean="0"/>
              <a:t>Sometimes separate circuit board (host adapter)</a:t>
            </a:r>
          </a:p>
          <a:p>
            <a:pPr lvl="2"/>
            <a:r>
              <a:rPr lang="en-US" dirty="0" smtClean="0"/>
              <a:t>Contains processor, microcode, private memory, bus controller,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3"/>
            <a:r>
              <a:rPr lang="en-US" dirty="0" smtClean="0"/>
              <a:t>Some talk to per-device controller with bus controller, microcode, memory, </a:t>
            </a:r>
            <a:r>
              <a:rPr lang="en-US" dirty="0" err="1" smtClean="0"/>
              <a:t>etc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3386097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138238" y="369888"/>
            <a:ext cx="11891962" cy="768350"/>
          </a:xfrm>
        </p:spPr>
        <p:txBody>
          <a:bodyPr/>
          <a:lstStyle/>
          <a:p>
            <a:pPr eaLnBrk="1" hangingPunct="1"/>
            <a:r>
              <a:rPr lang="en-US" smtClean="0"/>
              <a:t>A Typical PC Bus Structure</a:t>
            </a:r>
            <a:endParaRPr lang="en-US" sz="3400" smtClean="0"/>
          </a:p>
        </p:txBody>
      </p:sp>
      <p:pic>
        <p:nvPicPr>
          <p:cNvPr id="14338" name="Picture 103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47825" y="1395413"/>
            <a:ext cx="10039350" cy="685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I/O Hardware (Cont.)</a:t>
            </a: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>
          <a:xfrm>
            <a:off x="1209675" y="1156970"/>
            <a:ext cx="12344400" cy="6040438"/>
          </a:xfrm>
        </p:spPr>
        <p:txBody>
          <a:bodyPr/>
          <a:lstStyle/>
          <a:p>
            <a:r>
              <a:rPr lang="en-US" dirty="0" smtClean="0"/>
              <a:t>I/O instructions control devices</a:t>
            </a:r>
          </a:p>
          <a:p>
            <a:r>
              <a:rPr lang="en-US" dirty="0" smtClean="0"/>
              <a:t>Devices usually have registers where device driver places commands, addresses, and data to write, or read data from registers after command execution</a:t>
            </a:r>
          </a:p>
          <a:p>
            <a:pPr lvl="1"/>
            <a:r>
              <a:rPr lang="en-US" dirty="0" smtClean="0"/>
              <a:t>Data-in register, data-out register, status register, control register</a:t>
            </a:r>
          </a:p>
          <a:p>
            <a:pPr lvl="1"/>
            <a:r>
              <a:rPr lang="en-US" dirty="0" smtClean="0"/>
              <a:t>Typically 1-4 bytes, or FIFO buffer</a:t>
            </a:r>
          </a:p>
          <a:p>
            <a:r>
              <a:rPr lang="en-US" dirty="0" smtClean="0"/>
              <a:t>Devices have addresses, used by </a:t>
            </a:r>
          </a:p>
          <a:p>
            <a:pPr lvl="1"/>
            <a:r>
              <a:rPr lang="en-US" dirty="0" smtClean="0"/>
              <a:t>Direct I/O instructions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</a:rPr>
              <a:t>Memory-mapped I/O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Device data and command registers mapped to processor address space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Especially for large address spaces (graphics)</a:t>
            </a:r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2264</TotalTime>
  <Words>1729</Words>
  <Application>Microsoft Office PowerPoint</Application>
  <PresentationFormat>自定义</PresentationFormat>
  <Paragraphs>398</Paragraphs>
  <Slides>58</Slides>
  <Notes>54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59" baseType="lpstr">
      <vt:lpstr>os-8</vt:lpstr>
      <vt:lpstr>Chapter 13:  I/O Systems</vt:lpstr>
      <vt:lpstr>Objectives</vt:lpstr>
      <vt:lpstr>Chapter 13:  I/O Systems</vt:lpstr>
      <vt:lpstr>Overview</vt:lpstr>
      <vt:lpstr>Chapter 13:  I/O Systems</vt:lpstr>
      <vt:lpstr>I/O Hardware</vt:lpstr>
      <vt:lpstr>I/O Hardware</vt:lpstr>
      <vt:lpstr>A Typical PC Bus Structure</vt:lpstr>
      <vt:lpstr>I/O Hardware (Cont.)</vt:lpstr>
      <vt:lpstr>Device I/O Port Locations on PCs (partial)</vt:lpstr>
      <vt:lpstr>Polling</vt:lpstr>
      <vt:lpstr>Polling</vt:lpstr>
      <vt:lpstr>Interrupts</vt:lpstr>
      <vt:lpstr>Interrupt-Driven I/O Cycle</vt:lpstr>
      <vt:lpstr>Intel Pentium Processor Event-Vector Table</vt:lpstr>
      <vt:lpstr>Interrupts (Cont.)</vt:lpstr>
      <vt:lpstr>Direct Memory Access</vt:lpstr>
      <vt:lpstr>Direct Memory Access</vt:lpstr>
      <vt:lpstr>Six Step Process to Perform DMA Transfer</vt:lpstr>
      <vt:lpstr>Chapter 13:  I/O Systems</vt:lpstr>
      <vt:lpstr>Application I/O Interface</vt:lpstr>
      <vt:lpstr>A Kernel I/O Structure</vt:lpstr>
      <vt:lpstr>Characteristics of I/O Devices</vt:lpstr>
      <vt:lpstr>Characteristics of I/O Devices (Cont.)</vt:lpstr>
      <vt:lpstr>Block and Character Devices</vt:lpstr>
      <vt:lpstr>Network Devices</vt:lpstr>
      <vt:lpstr>Clocks and Timers</vt:lpstr>
      <vt:lpstr>Nonblocking and Asynchronous I/O</vt:lpstr>
      <vt:lpstr>Nonblocking and Asynchronous I/O</vt:lpstr>
      <vt:lpstr>Two I/O Methods</vt:lpstr>
      <vt:lpstr>Vectored I/O</vt:lpstr>
      <vt:lpstr>Chapter 13:  I/O Systems</vt:lpstr>
      <vt:lpstr>Kernel I/O Subsystem</vt:lpstr>
      <vt:lpstr>Kernel I/O Subsystem</vt:lpstr>
      <vt:lpstr>Device-status Table</vt:lpstr>
      <vt:lpstr>Sun Enterprise 6000 Device-Transfer Rates</vt:lpstr>
      <vt:lpstr>Kernel I/O Subsystem</vt:lpstr>
      <vt:lpstr>Error Handling</vt:lpstr>
      <vt:lpstr>I/O Protection</vt:lpstr>
      <vt:lpstr>Use of a System Call to Perform I/O</vt:lpstr>
      <vt:lpstr>Kernel Data Structures</vt:lpstr>
      <vt:lpstr>UNIX I/O Kernel Structure</vt:lpstr>
      <vt:lpstr>Power Management</vt:lpstr>
      <vt:lpstr>Power Management</vt:lpstr>
      <vt:lpstr>Power Management</vt:lpstr>
      <vt:lpstr>Chapter 13:  I/O Systems</vt:lpstr>
      <vt:lpstr>I/O Requests to Hardware Operations</vt:lpstr>
      <vt:lpstr>Life Cycle of An I/O Request</vt:lpstr>
      <vt:lpstr>Chapter 13:  I/O Systems</vt:lpstr>
      <vt:lpstr>STREAMS</vt:lpstr>
      <vt:lpstr>STREAMS</vt:lpstr>
      <vt:lpstr>The STREAMS Structure</vt:lpstr>
      <vt:lpstr>Chapter 13:  I/O Systems</vt:lpstr>
      <vt:lpstr>Performance</vt:lpstr>
      <vt:lpstr>Intercomputer Communications</vt:lpstr>
      <vt:lpstr>Improving Performance</vt:lpstr>
      <vt:lpstr>Device-Functionality Progression</vt:lpstr>
      <vt:lpstr>End of Chapter 13</vt:lpstr>
    </vt:vector>
  </TitlesOfParts>
  <Company>Lucent Technologies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Marilyn Turnamian</dc:creator>
  <cp:lastModifiedBy>微软中国</cp:lastModifiedBy>
  <cp:revision>165</cp:revision>
  <cp:lastPrinted>2011-04-21T18:25:03Z</cp:lastPrinted>
  <dcterms:created xsi:type="dcterms:W3CDTF">2011-04-21T16:06:42Z</dcterms:created>
  <dcterms:modified xsi:type="dcterms:W3CDTF">2014-06-11T01:41:07Z</dcterms:modified>
</cp:coreProperties>
</file>

<file path=docProps/thumbnail.jpeg>
</file>